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522" r:id="rId2"/>
    <p:sldId id="387" r:id="rId3"/>
    <p:sldId id="601" r:id="rId4"/>
    <p:sldId id="333" r:id="rId5"/>
    <p:sldId id="459" r:id="rId6"/>
    <p:sldId id="644" r:id="rId7"/>
    <p:sldId id="414" r:id="rId8"/>
    <p:sldId id="562" r:id="rId9"/>
    <p:sldId id="578" r:id="rId10"/>
    <p:sldId id="424" r:id="rId11"/>
    <p:sldId id="544" r:id="rId12"/>
    <p:sldId id="545" r:id="rId13"/>
    <p:sldId id="402" r:id="rId14"/>
    <p:sldId id="431" r:id="rId15"/>
    <p:sldId id="579" r:id="rId16"/>
    <p:sldId id="641" r:id="rId17"/>
    <p:sldId id="580" r:id="rId18"/>
    <p:sldId id="642" r:id="rId19"/>
    <p:sldId id="643" r:id="rId20"/>
    <p:sldId id="581" r:id="rId21"/>
    <p:sldId id="530" r:id="rId22"/>
    <p:sldId id="616" r:id="rId23"/>
    <p:sldId id="550" r:id="rId24"/>
    <p:sldId id="471" r:id="rId25"/>
    <p:sldId id="566" r:id="rId26"/>
    <p:sldId id="568" r:id="rId27"/>
    <p:sldId id="584" r:id="rId28"/>
    <p:sldId id="266" r:id="rId29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339966"/>
    <a:srgbClr val="3114AC"/>
    <a:srgbClr val="E46C0A"/>
    <a:srgbClr val="161B88"/>
    <a:srgbClr val="98B954"/>
    <a:srgbClr val="FFFFCC"/>
    <a:srgbClr val="CCFF33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7" autoAdjust="0"/>
    <p:restoredTop sz="98667" autoAdjust="0"/>
  </p:normalViewPr>
  <p:slideViewPr>
    <p:cSldViewPr>
      <p:cViewPr>
        <p:scale>
          <a:sx n="125" d="100"/>
          <a:sy n="125" d="100"/>
        </p:scale>
        <p:origin x="-1062" y="-540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t>2015/10/12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91taoke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93375" y="2047958"/>
            <a:ext cx="6271113" cy="88383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微专题二　答题规范再强化</a:t>
            </a:r>
          </a:p>
        </p:txBody>
      </p:sp>
      <p:sp>
        <p:nvSpPr>
          <p:cNvPr id="5" name="矩形 4"/>
          <p:cNvSpPr/>
          <p:nvPr/>
        </p:nvSpPr>
        <p:spPr>
          <a:xfrm>
            <a:off x="-36512" y="1311835"/>
            <a:ext cx="4455689" cy="38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第四章　强化审题答题规范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" b="3925"/>
          <a:stretch/>
        </p:blipFill>
        <p:spPr bwMode="auto">
          <a:xfrm>
            <a:off x="0" y="1692965"/>
            <a:ext cx="2586872" cy="188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20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81176"/>
            <a:ext cx="9108504" cy="2974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55576" y="1241656"/>
            <a:ext cx="793667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        对于</a:t>
            </a:r>
            <a:r>
              <a:rPr lang="zh-CN" altLang="en-US" sz="2600" kern="100" dirty="0">
                <a:latin typeface="Times New Roman"/>
                <a:ea typeface="华文细黑"/>
                <a:cs typeface="Times New Roman"/>
              </a:rPr>
              <a:t>考试来说，答题无疑是最重要的。经过长时间的做题训练，想必你在答题方面已有了丰富的经验。不过，从考前这个角度说，进行一些答题训练十分必要。下面这些内容将为你提供答题规范和基本方法的指导和帮助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701740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温馨寄语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692338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677120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20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915816" y="2288280"/>
            <a:ext cx="255231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843808" y="3169415"/>
            <a:ext cx="22642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3042168" y="1779662"/>
            <a:ext cx="2031325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答题基本要求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3042168" y="2643758"/>
            <a:ext cx="2031325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重要答题方法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73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2445" y="915566"/>
            <a:ext cx="8212003" cy="3946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一、总体要求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要点要联系文本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语文考试中不少答案的正确性需要在上下文中得到验证。如对于文言实词的辨析，考生一定要将选项带入，结合上下文去分析、比较。还有文言文阅读和论述类文本阅读中的内容辨析题，考生可将选项中的要点与文本相关内容加以比对，看是否一致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12160" y="411510"/>
            <a:ext cx="3131839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答题基本要求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3763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987574"/>
            <a:ext cx="7736078" cy="2826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组织答案要分点，结构清晰不重复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考生在答题时，一定要树立得分点意识。如古代诗歌鉴赏，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分题往往是一个要点，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分题可能是三个小点，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分题应该是两个大点，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分题就是三个大点。现代文阅读同样如此。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499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3568" y="699542"/>
            <a:ext cx="7736078" cy="3386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专业术语很重要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语文考试回答问题时往往有固定的模式，考生不可以想当然地用未经推敲的用语随意回答，因为这样很难答到点子上。所以考生需要对一些专业术语非常熟悉，如主要的表达技巧，古代诗歌鉴赏中常见的情感主旨，文章的结构特点、语言特色用语等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9025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5867" y="1059582"/>
            <a:ext cx="7824565" cy="28263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答案内容要具体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考生在回答问题时一定要规范，一般而言，要先明确答案要点，然后联系具体文本内容分析。如回答文章开头一段的作用时，考生要先明确要点，点明题意，引起下文；然后联系文本具体内容加以阐述。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8372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5613" y="497300"/>
            <a:ext cx="7902811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5.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语言要简洁通顺，切忌啰唆无要领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少考生在答题时常常随意性较大，答案前后重复，且语病较多，要点不全。这样，虽然写了不少，但往往只答对一点甚至一点都未涉及。因此，考生在答题时一定要有简洁精练、杜绝病句的意识，一句话能交代到位就不要再写第二句，具体组织答案时一定要注意语言的条理性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1895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297187"/>
            <a:ext cx="7981839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二、具体规范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有效组织语言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紧扣题意，选用恰当的句子，选取适宜的角度作答，即如何问就如何答，使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答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问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有直接的关联性。不宜一字不差地摘录原文，而应紧扣题干要求，对准文中有效信息，将题干要求与文中的已知信息重新进行组合，使之成为全面、凝练、流畅而切合要求的答案。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2770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3859" y="339502"/>
            <a:ext cx="7824565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善于利用文中的重要词句。答案中涉及的关键词语、句子往往就在原文中，应抓住这些重要词句，进行有效的提取、剪辑、重组，如果弃文中重要词句不用，完全用自己的语言回答，绝对是不可取的。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需要高度概括的题目，解答时首先要整合文中相关信息，在原文中找出相关段落所传达的信息的共同点，然后利用文中附着信息共同点的具体的、形象化的语句，把它们转换成概括性的语言，即为所需答案。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4311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491630"/>
            <a:ext cx="7902811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最好在草稿上列出答案要点，并反复推敲，仔细润色，再将答案写到答卷上，力求内容完整，卷面整洁，以便获得较高的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印象分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7449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7544" y="769422"/>
            <a:ext cx="7946477" cy="3386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答案要点化，把答案关键词语写在显要位置上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答案要做到三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：答题要思路清晰，要点分明；分层分点，互不纠缠，答题要点要标出序号。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：多个问题多个答案，界线清晰。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：语意清楚，字迹清晰。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280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84965" y="827630"/>
            <a:ext cx="7951761" cy="3946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一、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答题法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阅卷老师阅卷是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采点赋分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，其实是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采关键词赋分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，只要把答案要点中的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答出来，就能得分。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那么，什么是答案中的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呢？对于古诗鉴赏来说，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就是那些涉及景与情的字词。当然，具体到具体题目，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不尽相同：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68144" y="267494"/>
            <a:ext cx="327585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重要答题方法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7110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1860" y="267494"/>
            <a:ext cx="7676564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情感分析题，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就是诗歌中能揭示情感的词语。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分析技巧题，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就是所用技巧的名称。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形象题，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就是那些景物。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对于文学类文本来说，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就是那些原文中能够揭示小说主题或散文主旨的相关词句。无论答哪类题目，都要尽量利用这些关键词句串联成句，形成答案。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957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5788" y="425292"/>
            <a:ext cx="7909172" cy="3946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对于实用类文本来说，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是那些原文中出现的能够表明作者观点或情感态度的相关词句。对人物传记来说，这类词句可以帮助我们了解作者写此传记的目的与意义；对人物访谈来说，这类词句可以捕捉到被访问者关于某些问题的观点或态度问题。至于利用这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关键词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组织成答案的重要性，则无需多说了。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71707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969535"/>
            <a:ext cx="7676564" cy="2826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二、分点作答法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分点作答在古诗鉴赏和现代文阅读中被广泛运用，以至司空见惯了。可如果仔细一想：分点作答，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从何来？这样看来，就有深究的必要了，必须弄清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点从何来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这一关键问题。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8884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8890" y="987574"/>
            <a:ext cx="7659534" cy="2826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从文本中来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分出的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是否正确、全面，几乎都与阅读原文的深入程度密不可分。可以说，你阅读得越全面、深入，你的答题之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就越准确、全面。所以，现在考查特别强调考生对文本的细读、深读能力。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7299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771550"/>
            <a:ext cx="7891625" cy="3386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从题目和分值中来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看清题目规定的答题区间。命题人对题目的答题区间有两种表示。一是指定内容，明确地告诉考生，必须按照指定的内容寻找答案。二是提示答案的范围，考生答题时，先要根据指定内容，寻找有关语句在文中的位置，然后根据提示的范围寻找答案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563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0125" y="771550"/>
            <a:ext cx="7932315" cy="3386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看清题目规定的答题方向。答题的方向多种多样，有的答题方向是明确的。凡此类题，答案往往比较单一，只要根据方向作答即可。有的则只是笼统地要求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简要赏析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谈谈看法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说出好处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等。此类题答案往往包括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本身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内容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主题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等若干个方面，需要全面回答。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2482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987574"/>
            <a:ext cx="7699027" cy="2826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看清题目中蕴涵的答题重点。如诗歌鉴赏题有一小题的答题要求为：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诗题为《征人怨》，通篇虽无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‘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但句句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‘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怨情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，请作简要赏析。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题中蕴涵的答题要求是对每一句诗歌都要赏析，不可遗漏。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59102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83568" y="267494"/>
            <a:ext cx="7745097" cy="450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要揣摩题中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的数量。有的题目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的数量比较明确，如果题中的表述是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哪种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何种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，那就说明只有一种，不可答两种以上。如是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哪两层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，那就只能答两层，既不能多答，也不能少答。还有的是要求答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哪些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有什么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哪几件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，或者干脆没有任何具体要求，只是笼统地要求答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理由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好处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等，那就要根据该题的赋分并结合文本内容来揣摩有几点。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7087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11560" y="1440936"/>
            <a:ext cx="7864131" cy="170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(5)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因分赋点。一般而言，分值越高，分点越多。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分题至少有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个答题点，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分题至少有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个答题点。如果是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分概括题，则可能有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个答题点。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0792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7701" y="297187"/>
            <a:ext cx="7632848" cy="450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从思考深入和全面中来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现在不少题目都是考查考生的思维品质，看思维品质是否全面、深刻。有时同一小题，有的考生会高出一两分，就是这一两分，说明他在思考时比别人向前多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思考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了那么一点。我们特别提倡考生答题时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思维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往前多走一点，这样就可以多得一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。而且，如果养成了深入、全面思考的习惯，对你以后的人生也会有很大的帮助。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0139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61337" y="297187"/>
            <a:ext cx="7824565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三、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点面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式答题法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式答题法有两种，一种是分点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面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作答，使用时要注意以下两点：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面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的角度要有变化，不能只是相同内容的简单相加。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不能随意分点，或者滥分。有的考生为了得分，把所有能写出的点都写出来，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分题写了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8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个点，似乎在让阅卷老师做选择题。虽说老师阅卷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认对不认错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237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7621" y="987574"/>
            <a:ext cx="7902811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600" kern="100">
                <a:latin typeface="Times New Roman"/>
                <a:ea typeface="华文细黑"/>
                <a:cs typeface="Times New Roman"/>
              </a:rPr>
              <a:t>但这样的答题方式会让阅卷老师产生反感，认为你缺乏基本的概括能力，因而扣分。</a:t>
            </a:r>
            <a:endParaRPr lang="zh-CN" altLang="zh-CN" sz="1050" kern="10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一种是点面结合式，多用于概括题，题干常有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哪些方面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等字眼，一般要先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：先写出大的方向，再在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后列出要点。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3083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29298" y="1297754"/>
            <a:ext cx="7371094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四、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总分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式答题法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此法先总体说明，再具体展开，多用在对文本的整体分析说明上，有时探究题也采用这种答题法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4254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1330" y="915566"/>
            <a:ext cx="7747094" cy="28263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五、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由实到虚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式答题法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此法多用于分析词语、句子的丰富含意上，先答出其实指意思，后答出其包含的思想情感。有时意蕴探究题也采用这种方法：具体事件所含意蕴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→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事件中的人所体现的意蕴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→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事件中的物所体现的意蕴。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5" name="椭圆 4">
              <a:hlinkClick r:id="rId2" action="ppaction://hlinksldjump"/>
            </p:cNvPr>
            <p:cNvSpPr/>
            <p:nvPr userDrawn="1"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燕尾形 5">
              <a:hlinkClick r:id="rId2" action="ppaction://hlinksldjump"/>
            </p:cNvPr>
            <p:cNvSpPr/>
            <p:nvPr userDrawn="1"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394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717179"/>
            <a:ext cx="9144000" cy="150237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68774" y="1861195"/>
            <a:ext cx="2952328" cy="1069513"/>
          </a:xfrm>
          <a:prstGeom prst="rect">
            <a:avLst/>
          </a:prstGeom>
        </p:spPr>
        <p:txBody>
          <a:bodyPr wrap="square" lIns="68570" tIns="34285" rIns="68570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sz="5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25400" stA="30000" endPos="30000" dist="508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2095153" y="3094856"/>
            <a:ext cx="4104456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endParaRPr lang="zh-CN" altLang="en-US" sz="18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1">
            <a:hlinkClick r:id="rId2"/>
          </p:cNvPr>
          <p:cNvSpPr txBox="1">
            <a:spLocks/>
          </p:cNvSpPr>
          <p:nvPr/>
        </p:nvSpPr>
        <p:spPr>
          <a:xfrm>
            <a:off x="4422651" y="3089523"/>
            <a:ext cx="2976711" cy="911246"/>
          </a:xfrm>
          <a:prstGeom prst="rect">
            <a:avLst/>
          </a:prstGeom>
        </p:spPr>
        <p:txBody>
          <a:bodyPr vert="horz" lIns="68572" tIns="34286" rIns="68572" bIns="3428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www.91taoke.com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6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5494</TotalTime>
  <Words>2009</Words>
  <Application>Microsoft Office PowerPoint</Application>
  <PresentationFormat>全屏显示(16:9)</PresentationFormat>
  <Paragraphs>64</Paragraphs>
  <Slides>28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dreamsummit</cp:lastModifiedBy>
  <cp:revision>627</cp:revision>
  <dcterms:modified xsi:type="dcterms:W3CDTF">2015-10-12T00:34:05Z</dcterms:modified>
</cp:coreProperties>
</file>