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522" r:id="rId2"/>
    <p:sldId id="333" r:id="rId3"/>
    <p:sldId id="629" r:id="rId4"/>
    <p:sldId id="459" r:id="rId5"/>
    <p:sldId id="414" r:id="rId6"/>
    <p:sldId id="562" r:id="rId7"/>
    <p:sldId id="578" r:id="rId8"/>
    <p:sldId id="544" r:id="rId9"/>
    <p:sldId id="545" r:id="rId10"/>
    <p:sldId id="546" r:id="rId11"/>
    <p:sldId id="466" r:id="rId12"/>
    <p:sldId id="603" r:id="rId13"/>
    <p:sldId id="605" r:id="rId14"/>
    <p:sldId id="606" r:id="rId15"/>
    <p:sldId id="402" r:id="rId16"/>
    <p:sldId id="618" r:id="rId17"/>
    <p:sldId id="431" r:id="rId18"/>
    <p:sldId id="579" r:id="rId19"/>
    <p:sldId id="580" r:id="rId20"/>
    <p:sldId id="581" r:id="rId21"/>
    <p:sldId id="530" r:id="rId22"/>
    <p:sldId id="616" r:id="rId23"/>
    <p:sldId id="266" r:id="rId24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  <a:srgbClr val="339966"/>
    <a:srgbClr val="3114AC"/>
    <a:srgbClr val="E46C0A"/>
    <a:srgbClr val="161B88"/>
    <a:srgbClr val="98B954"/>
    <a:srgbClr val="FFFFCC"/>
    <a:srgbClr val="CCFF33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7" autoAdjust="0"/>
    <p:restoredTop sz="98667" autoAdjust="0"/>
  </p:normalViewPr>
  <p:slideViewPr>
    <p:cSldViewPr>
      <p:cViewPr>
        <p:scale>
          <a:sx n="125" d="100"/>
          <a:sy n="125" d="100"/>
        </p:scale>
        <p:origin x="-1062" y="-540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t>2015/10/15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91taoke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07616" y="2018207"/>
            <a:ext cx="6147548" cy="110799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4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en-US" altLang="zh-CN" sz="4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4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古诗鉴赏</a:t>
            </a:r>
          </a:p>
        </p:txBody>
      </p:sp>
      <p:sp>
        <p:nvSpPr>
          <p:cNvPr id="5" name="矩形 4"/>
          <p:cNvSpPr/>
          <p:nvPr/>
        </p:nvSpPr>
        <p:spPr>
          <a:xfrm>
            <a:off x="-36512" y="1343510"/>
            <a:ext cx="4455689" cy="38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第七章　题点保温，题感保鲜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" t="1474" b="18050"/>
          <a:stretch/>
        </p:blipFill>
        <p:spPr>
          <a:xfrm>
            <a:off x="0" y="1724640"/>
            <a:ext cx="2893854" cy="185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0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411510"/>
            <a:ext cx="8050194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en-US" altLang="zh-CN" sz="2600" kern="100" dirty="0">
                <a:latin typeface="宋体"/>
                <a:ea typeface="华文细黑"/>
                <a:cs typeface="Courier New"/>
              </a:rPr>
              <a:t>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阅读下面这首宋诗，然后回答问题。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王充道送水仙花五十枝，欣然会心，为之作咏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黄庭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坚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ctr">
              <a:lnSpc>
                <a:spcPct val="140000"/>
              </a:lnSpc>
              <a:spcAft>
                <a:spcPts val="0"/>
              </a:spcAft>
            </a:pPr>
            <a:r>
              <a:rPr lang="en-US" altLang="zh-CN" sz="1050" kern="100" dirty="0" smtClean="0">
                <a:latin typeface="宋体"/>
                <a:ea typeface="华文细黑"/>
                <a:cs typeface="Courier New"/>
              </a:rPr>
              <a:t>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凌波仙子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生尘袜</a:t>
            </a:r>
            <a:r>
              <a:rPr lang="en-US" altLang="zh-CN" sz="2600" kern="100" baseline="300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，水上轻盈步微月。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		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是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谁招此断肠魂？种作寒花寄愁绝。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		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含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香体素欲倾城，山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礬</a:t>
            </a:r>
            <a:r>
              <a:rPr lang="en-US" altLang="zh-CN" sz="2600" kern="100" baseline="300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是弟梅是兄。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		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坐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对真成被花恼，出门一笑大江横。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3763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1313664"/>
            <a:ext cx="7813439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注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曹植《洛神赋》：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凌波微步，罗袜生尘。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写洛神飘然行水的姿态。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山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 err="1">
                <a:latin typeface="Times New Roman"/>
                <a:ea typeface="华文细黑"/>
                <a:cs typeface="Courier New"/>
              </a:rPr>
              <a:t>f</a:t>
            </a:r>
            <a:r>
              <a:rPr lang="en-US" altLang="zh-CN" sz="2600" kern="100" dirty="0" err="1">
                <a:latin typeface="+mn-ea"/>
                <a:cs typeface="Courier New"/>
              </a:rPr>
              <a:t>á</a:t>
            </a:r>
            <a:r>
              <a:rPr lang="en-US" altLang="zh-CN" sz="2600" kern="100" dirty="0" err="1">
                <a:latin typeface="Times New Roman"/>
                <a:ea typeface="华文细黑"/>
                <a:cs typeface="Courier New"/>
              </a:rPr>
              <a:t>n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：本名郑花，木高数尺，春开小白花，极香，叶可以染黄，黄庭坚因其名太俗，改为山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礬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64757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702673"/>
            <a:ext cx="7813439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诗的前四句是如何描写水仙花的？请简要分析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作答时，首先应点出诗句所使用的修辞手法，然后结合具体的诗句进行分析，指出使用这种手法的艺术效果。诗歌的前四句，是对水仙本身的描写。诗人将水仙比作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洛神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，上两句写姿态，下两句写心灵，进一步把花人格化，表现了诗人对花的深情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499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497300"/>
            <a:ext cx="7824565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诗的前四句使用了比喻和拟人的手法来描写水仙花。开头两句用洛神形象来写水仙，把直立盆中不动的花朵比喻成轻盈漫步的仙子，化静为动，化物为人，凌空取神，把水仙的姿态写得非常动人。后两句由写姿态转为写心灵，进一步把花人格化，表现诗人对花有深情，能够看出它有一种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楚楚可怜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之态，像美人心中带有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断肠魂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一样，使人为之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愁绝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8372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302446"/>
            <a:ext cx="7670390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诗人为什么说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坐对真成被花恼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？请结合诗歌简要分析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解答本题，关键在于结合诗人对水仙的情感态度来理解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恼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的内在意蕴。由诗题中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欣然会心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及诗歌前四句对水仙本身的描写可知，诗人对水仙花是怀有深情的，他反复欣赏，陶醉其中。而后来心生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恼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意，源于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坐对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过久，寂寞难耐，而这恰恰反映了诗人对水仙花的喜爱之深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1895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1385672"/>
            <a:ext cx="8142274" cy="22661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诗人独坐对花，深深为水仙花的含香体素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或：清香洁白的芳韵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所折服、倾倒。因为久坐欣赏，感到寂寞难耐，故说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被花恼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。诗人之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恼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，其实是因对水仙花喜爱太深。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2770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569308"/>
            <a:ext cx="7981839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阅读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下面这首宋词，然后回答问题。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酒泉子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潘　阆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长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忆西湖。尽日凭阑楼上望：三三两两钓鱼舟，岛屿正清秋。　　笛声依约芦花里，白鸟成行忽惊起。别来闲整钓鱼竿，思入水云寒。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7449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339502"/>
            <a:ext cx="8187263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这首词的首句起到怎样的作用？请简要分析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这类题目要从内容和结构两方面来分析。首句，经常回忆起西湖的景色，那时每天都爬上高楼，凭栏向远处眺望，三三两两的钓鱼船，停在湖面上。显示西湖风景十分美好，令作者念念不忘；另一方面，经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字提示，下文便从现实中脱开，转入回忆。接下来一句，由眼前的不懈思念，引出当年对西湖无尽的留恋，用感情带动写景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50280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369762"/>
            <a:ext cx="7594446" cy="22661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点明情感，以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长忆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表明作者对西湖念念不忘，同时衬托出西湖风景的美好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提示下文，一个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忆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字将作者的思绪从现实拉入到对当年生活的回忆。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9294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78760"/>
            <a:ext cx="8273557" cy="4841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词的下阕是如何表达作者的思想情感的？请简要分析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下阕两句，继续写当日楼上见闻，前一句写声，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依约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是隐约、听不分明的意思，摹笛声渺茫幽远、似有若无的韵致；后句写形，用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忽惊起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状白鸟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即白鹭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翩然而逝、倏然而惊的形态，色彩明快，颇具情味，朴实的白描中透出空灵。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别来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二字将思路从回忆拉到现实。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闲整钓鱼竿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不仅应上阕之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钓鱼舟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，而且以收拾鱼竿、急欲赴西湖垂钓的神情，衬托忆西湖忆得不能再忍耐，亟想归隐湖上的念头。词之下阕，营造出钓翁渔隐出没的寥廓苍茫的背景，寓情于景，寄托了作者的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出尘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思想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23986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297187"/>
            <a:ext cx="7872007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①“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笛声依约芦花里，白鸟成行忽惊起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借景抒情，通过描写从芦花荡里隐隐约约传送出来的渺远的笛声，忽然惊起栖息在芦花荡里的白鸟，从而衬托出环境的清幽、空旷、辽远，表达了作者对此境的喜爱和向往之情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闲整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思入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两个动词把作者收拾鱼竿、急欲赴西湖垂钓的动作、心理形象地表现出来，衬托了作者忆西湖忆得不能再忍耐、亟想归隐湖上的心情。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28070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231145"/>
            <a:ext cx="7776864" cy="477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阅读下面两首诗，然后回答问题。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滁州西涧</a:t>
            </a:r>
            <a:r>
              <a:rPr lang="en-US" altLang="zh-CN" sz="2600" kern="100" baseline="30000" dirty="0">
                <a:latin typeface="宋体"/>
                <a:ea typeface="华文细黑"/>
                <a:cs typeface="Times New Roman"/>
              </a:rPr>
              <a:t>①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唐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韦应物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独怜幽草涧边生，上有黄鹂深树鸣。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春潮带雨晚来急，野渡无人舟自横。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淮中晚泊犊头</a:t>
            </a:r>
            <a:r>
              <a:rPr lang="en-US" altLang="zh-CN" sz="2600" kern="100" baseline="30000" dirty="0">
                <a:latin typeface="宋体"/>
                <a:ea typeface="华文细黑"/>
                <a:cs typeface="Times New Roman"/>
              </a:rPr>
              <a:t>②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宋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苏舜钦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春阴垂野草青青，时有幽花一树明。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	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泊孤舟古祠下，满船风雨看潮生。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52655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419622"/>
            <a:ext cx="7794066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注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《滁州西涧》作于德宗建中二年，当时诗人正在滁州刺史任上。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苏舜钦曾被诬陷，削籍为民，流寓苏州。此诗系诗人回苏州途经淮中时所作。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1299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58607" y="195486"/>
            <a:ext cx="8274635" cy="477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请从景与情两方面对《滁州西涧》的前两句进行赏析。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暮春之际，群芳已过，诗人闲行至涧，但见一片青草萋萋。诗人独独喜爱涧边生长的幽草，上有黄莺在树阴深处啼鸣。幽草，虽然不及百花妩媚娇艳，但它那青翠欲滴的身姿，那自甘寂寞、不肯趋时悦人的品格，自然而然地赢得了诗人的喜爱。这是清丽的色彩与动听的音乐交织成的幽雅景致。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独怜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是偏爱的意思，偏爱幽草，写出了诗人随缘自适、怡然自得的开朗和豁达，流露着诗人恬淡的胸怀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7110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569" y="267494"/>
            <a:ext cx="7830863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两首诗分别体现了诗人怎样的人生态度？请结合诗作简析。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韦诗体现了诗人超逸脱俗、恬淡闲适的人生态度。诗人怜幽草、听黄鹂，处在一种极其安静闲适的心境中，因而即使春潮春雨突然来袭，自己也会和那个自横的野渡孤舟一样，处之泰然。苏诗体现了命途多舛的诗人积极乐观的人生态度。作者于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春阴垂野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处欣赏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幽花一树明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的生机，于古祠孤舟旁看满川风雨、春潮奔腾的壮阔。压抑、孤寂的现状与壮阔、奋发的精神形成鲜明对比。</a:t>
            </a:r>
            <a:endParaRPr lang="zh-CN" altLang="zh-CN" sz="240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642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7844" y="231145"/>
            <a:ext cx="7676564" cy="477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阅读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下面两首诗，然后回答问题。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金缕衣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无名氏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劝君莫惜金缕衣，劝君须惜少年时。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有花堪折直须折，莫待无花空折枝。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　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罗　隐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得即高歌失即休，多愁多恨亦悠悠。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今朝有酒今朝醉，明日愁来明日愁。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957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1260" y="195486"/>
            <a:ext cx="7909172" cy="586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请简要分析这两首诗表达的思想有何异同。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692735"/>
            <a:ext cx="7909172" cy="4196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在整体感知两首诗歌大体内容的基础上，抓住关键词句分析，两首诗歌中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须惜少年时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直须折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空折枝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得即高歌失即休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今朝醉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明日愁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等关键词句均表现了要珍惜当下、及时行乐的思想。分析二者的不同之处，前者可抓住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莫惜金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惜少年时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，从不负青春、惜时进取的积极角度作答；后者可抓住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今朝醉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，从放纵自己、失意颓废的消极角度作答。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71707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8890" y="483518"/>
            <a:ext cx="7659534" cy="3947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相同点：这两首诗都含有珍惜当下、及时行乐的思想。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不同点：前者说花儿与少年，所以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莫待无花空折枝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颇有不负青春、及时努力的意味；后者取象于放歌纵酒，表现了作者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政治上失意后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的颓唐情绪，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今朝有酒今朝醉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让人感到一种内在的凄凉、愤激之情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如答放纵自我、享受生活亦可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7299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0802" y="774681"/>
            <a:ext cx="8011638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《自遣》一诗在情感上和字词运用上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重叠之中有变化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，请针对其中一方面结合全诗简要分析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可从情感的重叠和字词的重叠中选取一种进行分析，分析时，要抓住具有相同意义的词句进行分析，如选取字词的重叠变化，可从诗句中找出相同的字词进行分析；在变化上，也可从词性的角度分析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59102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67544" y="771550"/>
            <a:ext cx="8059579" cy="338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情感上重叠而富于变化。首句说的是得意时诚可高兴，失意时也不必悲伤，次句则是从反面说同一意思：倘不这样，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多愁多恨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是有害无益的。三句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今朝有酒今朝醉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就是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得即高歌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的反复与推进，四句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明日愁来明日愁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，则是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失即休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的进一步阐发。总之，从头到尾诗情有一个回旋和升腾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7087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74164" y="625406"/>
            <a:ext cx="7786268" cy="3386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示例二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字词上重叠而富于变化。首句前四个字与后三个字意义相对，而二、六字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即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字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重叠；次句意思是多愁悠悠，多恨也悠悠，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悠悠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重叠形成反复。三、四句句式相同，三句中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今朝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二字重叠；四句中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明日愁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三字重叠，但前一个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愁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是名词，后一个则是动词，词性亦有变化。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0792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717179"/>
            <a:ext cx="9144000" cy="150237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68774" y="1861195"/>
            <a:ext cx="2952328" cy="1069513"/>
          </a:xfrm>
          <a:prstGeom prst="rect">
            <a:avLst/>
          </a:prstGeom>
        </p:spPr>
        <p:txBody>
          <a:bodyPr wrap="square" lIns="68570" tIns="34285" rIns="68570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sz="5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25400" stA="30000" endPos="30000" dist="508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2095153" y="3094856"/>
            <a:ext cx="4104456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endParaRPr lang="zh-CN" altLang="en-US" sz="18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 1">
            <a:hlinkClick r:id="rId2"/>
          </p:cNvPr>
          <p:cNvSpPr txBox="1">
            <a:spLocks/>
          </p:cNvSpPr>
          <p:nvPr/>
        </p:nvSpPr>
        <p:spPr>
          <a:xfrm>
            <a:off x="4422651" y="3089523"/>
            <a:ext cx="2976711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www.91taoke.com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6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5559</TotalTime>
  <Words>487</Words>
  <Application>Microsoft Office PowerPoint</Application>
  <PresentationFormat>全屏显示(16:9)</PresentationFormat>
  <Paragraphs>62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dreamsummit</cp:lastModifiedBy>
  <cp:revision>652</cp:revision>
  <dcterms:modified xsi:type="dcterms:W3CDTF">2015-10-15T08:23:05Z</dcterms:modified>
</cp:coreProperties>
</file>