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522" r:id="rId2"/>
    <p:sldId id="387" r:id="rId3"/>
    <p:sldId id="561" r:id="rId4"/>
    <p:sldId id="333" r:id="rId5"/>
    <p:sldId id="459" r:id="rId6"/>
    <p:sldId id="460" r:id="rId7"/>
    <p:sldId id="461" r:id="rId8"/>
    <p:sldId id="414" r:id="rId9"/>
    <p:sldId id="422" r:id="rId10"/>
    <p:sldId id="543" r:id="rId11"/>
    <p:sldId id="424" r:id="rId12"/>
    <p:sldId id="466" r:id="rId13"/>
    <p:sldId id="402" r:id="rId14"/>
    <p:sldId id="524" r:id="rId15"/>
    <p:sldId id="525" r:id="rId16"/>
    <p:sldId id="548" r:id="rId17"/>
    <p:sldId id="562" r:id="rId18"/>
    <p:sldId id="563" r:id="rId19"/>
    <p:sldId id="564" r:id="rId20"/>
    <p:sldId id="526" r:id="rId21"/>
    <p:sldId id="431" r:id="rId22"/>
    <p:sldId id="373" r:id="rId23"/>
    <p:sldId id="428" r:id="rId24"/>
    <p:sldId id="437" r:id="rId25"/>
    <p:sldId id="438" r:id="rId26"/>
    <p:sldId id="439" r:id="rId27"/>
    <p:sldId id="440" r:id="rId28"/>
    <p:sldId id="480" r:id="rId29"/>
    <p:sldId id="441" r:id="rId30"/>
    <p:sldId id="442" r:id="rId31"/>
    <p:sldId id="552" r:id="rId32"/>
    <p:sldId id="266" r:id="rId33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339966"/>
    <a:srgbClr val="3114AC"/>
    <a:srgbClr val="E46C0A"/>
    <a:srgbClr val="161B88"/>
    <a:srgbClr val="98B954"/>
    <a:srgbClr val="FFFFCC"/>
    <a:srgbClr val="CCFF33"/>
    <a:srgbClr val="99CC0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27" autoAdjust="0"/>
    <p:restoredTop sz="98667" autoAdjust="0"/>
  </p:normalViewPr>
  <p:slideViewPr>
    <p:cSldViewPr>
      <p:cViewPr>
        <p:scale>
          <a:sx n="125" d="100"/>
          <a:sy n="125" d="100"/>
        </p:scale>
        <p:origin x="-1062" y="-540"/>
      </p:cViewPr>
      <p:guideLst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84124-CDD9-49F2-BF2B-46328A7A501A}" type="datetimeFigureOut">
              <a:rPr lang="zh-CN" altLang="en-US" smtClean="0"/>
              <a:t>2015/10/10 Saturday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04987-94A8-4214-B387-FD5AF34F49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416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标题幻灯片">
    <p:bg>
      <p:bgPr>
        <a:solidFill>
          <a:srgbClr val="F3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1735213"/>
            <a:ext cx="9144000" cy="18446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5580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27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1724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49" r:id="rId3"/>
    <p:sldLayoutId id="2147483651" r:id="rId4"/>
    <p:sldLayoutId id="2147483656" r:id="rId5"/>
  </p:sldLayoutIdLst>
  <p:timing>
    <p:tnLst>
      <p:par>
        <p:cTn id="1" dur="indefinite" restart="never" nodeType="tmRoot"/>
      </p:par>
    </p:tnLst>
  </p:timing>
  <p:txStyles>
    <p:titleStyle>
      <a:lvl1pPr algn="ctr" defTabSz="68586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01" indent="-257201" algn="l" defTabSz="68586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68" indent="-214334" algn="l" defTabSz="68586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336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70" indent="-171467" algn="l" defTabSz="68586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205" indent="-171467" algn="l" defTabSz="68586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138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073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07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942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3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68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03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37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72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06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54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47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slide" Target="slide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91taoke.com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771800" y="1715631"/>
            <a:ext cx="6559145" cy="182357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学案</a:t>
            </a:r>
            <a:r>
              <a:rPr lang="en-US" altLang="zh-CN" sz="3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endParaRPr lang="en-US" altLang="zh-CN" sz="3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zh-CN" altLang="en-US" sz="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补写：扣得紧，接得上</a:t>
            </a:r>
          </a:p>
        </p:txBody>
      </p:sp>
      <p:sp>
        <p:nvSpPr>
          <p:cNvPr id="6" name="矩形 5"/>
          <p:cNvSpPr/>
          <p:nvPr/>
        </p:nvSpPr>
        <p:spPr>
          <a:xfrm>
            <a:off x="-36512" y="1311835"/>
            <a:ext cx="5832648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</a:t>
            </a: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六</a:t>
            </a:r>
            <a:r>
              <a:rPr lang="zh-CN" alt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　 </a:t>
            </a:r>
            <a:r>
              <a:rPr lang="zh-CN" alt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语言表达和运用：突出重点，分类强化</a:t>
            </a:r>
            <a:endParaRPr lang="zh-CN" altLang="en-US" sz="1600" b="1" dirty="0">
              <a:solidFill>
                <a:srgbClr val="00B0F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1" t="793" b="10127"/>
          <a:stretch/>
        </p:blipFill>
        <p:spPr>
          <a:xfrm>
            <a:off x="0" y="1724256"/>
            <a:ext cx="2792041" cy="186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20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9313"/>
            <a:ext cx="9144000" cy="4221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95536" y="843558"/>
            <a:ext cx="8424936" cy="422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语句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补写题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也叫语段填句题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是最具特色、出现频率高的一种语言表达题型。所谓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语句补写题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就是指给出一个语段，空出二至三个句子进行补写，补写出的句子与语段内容贴切，语意连贯，逻辑严密，语句通顺。语句补写题型是一种综合性题型，以考查语言连贯为主，兼有对压缩、仿写和推断能力的考查。二轮复习中，要紧紧按照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内容扣得紧、形式接得上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的答题要求，不断提高自己读懂语段的能力、联系上下文的能力及写作能力。</a:t>
            </a:r>
            <a:endParaRPr lang="zh-CN" altLang="zh-CN" sz="240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-36511" y="309878"/>
            <a:ext cx="3096344" cy="529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学案略</a:t>
            </a: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语</a:t>
            </a:r>
          </a:p>
        </p:txBody>
      </p:sp>
      <p:sp>
        <p:nvSpPr>
          <p:cNvPr id="9" name="矩形 8"/>
          <p:cNvSpPr/>
          <p:nvPr/>
        </p:nvSpPr>
        <p:spPr>
          <a:xfrm>
            <a:off x="323527" y="300476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81090" y="285258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20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7937" y="1275606"/>
            <a:ext cx="9151937" cy="2664296"/>
          </a:xfrm>
          <a:prstGeom prst="rect">
            <a:avLst/>
          </a:prstGeom>
          <a:solidFill>
            <a:srgbClr val="F9F9F9"/>
          </a:solidFill>
          <a:ln w="9525">
            <a:solidFill>
              <a:srgbClr val="E2E2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278577" y="2072253"/>
            <a:ext cx="428690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270706" y="2781623"/>
            <a:ext cx="43297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272383" y="3499524"/>
            <a:ext cx="4328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hlinkClick r:id="rId2" action="ppaction://hlinksldjump"/>
          </p:cNvPr>
          <p:cNvSpPr/>
          <p:nvPr/>
        </p:nvSpPr>
        <p:spPr>
          <a:xfrm>
            <a:off x="2339752" y="1563638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自我诊断，找出答题能力短板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hlinkClick r:id="rId3" action="ppaction://hlinksldjump"/>
          </p:cNvPr>
          <p:cNvSpPr/>
          <p:nvPr/>
        </p:nvSpPr>
        <p:spPr>
          <a:xfrm>
            <a:off x="2347372" y="2274193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比对答案，领悟答案升格之道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>
            <a:hlinkClick r:id="rId4" action="ppaction://hlinksldjump"/>
          </p:cNvPr>
          <p:cNvSpPr/>
          <p:nvPr/>
        </p:nvSpPr>
        <p:spPr>
          <a:xfrm>
            <a:off x="2347372" y="2966290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借题发挥，突破答题核心问题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251520" y="724162"/>
            <a:ext cx="3096344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栏目索引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1558" y="714760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769121" y="699542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73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28941" y="925888"/>
            <a:ext cx="7659483" cy="4094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b="1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在下面一段文字横线处补写恰当的语句，使整段文字语意完整连贯，内容贴切，逻辑严密。每处不超过</a:t>
            </a:r>
            <a:r>
              <a:rPr lang="en-US" altLang="zh-CN" sz="2400" b="1" kern="100" dirty="0">
                <a:latin typeface="Times New Roman"/>
                <a:ea typeface="华文细黑"/>
                <a:cs typeface="Courier New"/>
              </a:rPr>
              <a:t>15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个字。</a:t>
            </a:r>
            <a:r>
              <a:rPr lang="en-US" altLang="zh-CN" sz="2400" b="1" kern="100" dirty="0">
                <a:latin typeface="Times New Roman"/>
                <a:ea typeface="华文细黑"/>
                <a:cs typeface="Courier New"/>
              </a:rPr>
              <a:t>(6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400" b="1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400" b="1" kern="100" dirty="0" smtClean="0">
                <a:latin typeface="宋体"/>
                <a:ea typeface="华文细黑"/>
                <a:cs typeface="Times New Roman"/>
              </a:rPr>
              <a:t>★</a:t>
            </a:r>
          </a:p>
          <a:p>
            <a:pPr lvl="0">
              <a:lnSpc>
                <a:spcPct val="130000"/>
              </a:lnSpc>
            </a:pPr>
            <a:r>
              <a:rPr lang="zh-CN" altLang="en-US" sz="2400" b="1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微软雅黑" pitchFamily="34" charset="-122"/>
                <a:cs typeface="Courier New"/>
              </a:rPr>
              <a:t>温馨提示</a:t>
            </a:r>
            <a:endParaRPr lang="en-US" altLang="zh-CN" sz="2400" b="1" kern="100" dirty="0">
              <a:solidFill>
                <a:srgbClr val="F79646">
                  <a:lumMod val="75000"/>
                </a:srgbClr>
              </a:solidFill>
              <a:latin typeface="Times New Roman"/>
              <a:ea typeface="微软雅黑" pitchFamily="34" charset="-122"/>
              <a:cs typeface="Courier New"/>
            </a:endParaRPr>
          </a:p>
          <a:p>
            <a:pPr lvl="0" algn="just">
              <a:lnSpc>
                <a:spcPct val="130000"/>
              </a:lnSpc>
            </a:pPr>
            <a:r>
              <a:rPr lang="zh-CN" altLang="en-US" sz="2400" b="1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凡标注</a:t>
            </a:r>
            <a:r>
              <a:rPr lang="en-US" altLang="zh-CN" sz="2400" b="1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★ </a:t>
            </a:r>
            <a:r>
              <a:rPr lang="zh-CN" altLang="en-US" sz="2400" b="1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的题目，试做后详见“比对答案”，全书同</a:t>
            </a:r>
            <a:r>
              <a:rPr lang="zh-CN" altLang="en-US" sz="2400" b="1" kern="100" dirty="0" smtClean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。</a:t>
            </a:r>
            <a:endParaRPr lang="zh-CN" altLang="zh-CN" sz="2400" b="1" kern="100" dirty="0" smtClean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400" b="1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400" b="1" kern="100" dirty="0" smtClean="0">
                <a:latin typeface="Times New Roman"/>
                <a:ea typeface="华文细黑"/>
                <a:cs typeface="Times New Roman"/>
              </a:rPr>
              <a:t>据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报道，经历无数次失败后，科学家</a:t>
            </a:r>
            <a:r>
              <a:rPr lang="en-US" altLang="zh-CN" sz="2400" b="1" kern="100" dirty="0">
                <a:latin typeface="Times New Roman"/>
                <a:ea typeface="华文细黑"/>
                <a:cs typeface="Courier New"/>
              </a:rPr>
              <a:t>30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年来首度</a:t>
            </a:r>
            <a:r>
              <a:rPr lang="zh-CN" altLang="zh-CN" sz="2400" b="1" kern="100" dirty="0" smtClean="0">
                <a:latin typeface="Times New Roman"/>
                <a:ea typeface="华文细黑"/>
                <a:cs typeface="Times New Roman"/>
              </a:rPr>
              <a:t>发现一种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新</a:t>
            </a:r>
            <a:r>
              <a:rPr lang="zh-CN" altLang="zh-CN" sz="2400" b="1" kern="100" dirty="0" smtClean="0">
                <a:latin typeface="Times New Roman"/>
                <a:ea typeface="华文细黑"/>
                <a:cs typeface="Times New Roman"/>
              </a:rPr>
              <a:t>抗生素。</a:t>
            </a:r>
            <a:r>
              <a:rPr lang="en-US" altLang="zh-CN" sz="2400" b="1" kern="100" dirty="0" smtClean="0">
                <a:latin typeface="宋体"/>
                <a:ea typeface="华文细黑"/>
                <a:cs typeface="Times New Roman"/>
              </a:rPr>
              <a:t>①</a:t>
            </a:r>
            <a:r>
              <a:rPr lang="en-US" altLang="zh-CN" sz="2400" b="1" kern="100" dirty="0" smtClean="0">
                <a:latin typeface="Times New Roman"/>
                <a:ea typeface="华文细黑"/>
                <a:cs typeface="Courier New"/>
              </a:rPr>
              <a:t>_____________________________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？尽管人类已经发现了</a:t>
            </a:r>
            <a:r>
              <a:rPr lang="en-US" altLang="zh-CN" sz="2400" b="1" kern="100" dirty="0">
                <a:latin typeface="Times New Roman"/>
                <a:ea typeface="华文细黑"/>
                <a:cs typeface="Courier New"/>
              </a:rPr>
              <a:t>100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多种抗生素，但新药缺乏</a:t>
            </a:r>
            <a:r>
              <a:rPr lang="zh-CN" altLang="zh-CN" sz="2400" b="1" kern="100" dirty="0" smtClean="0">
                <a:latin typeface="Times New Roman"/>
                <a:ea typeface="华文细黑"/>
                <a:cs typeface="Times New Roman"/>
              </a:rPr>
              <a:t>仍然</a:t>
            </a:r>
            <a:endParaRPr lang="zh-CN" altLang="zh-CN" sz="2400" b="1" kern="100" dirty="0">
              <a:effectLst/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79912" y="267494"/>
            <a:ext cx="5364088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自我诊断，找出答题能力短板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13763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386567"/>
            <a:ext cx="8294123" cy="4201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制约着</a:t>
            </a:r>
            <a:r>
              <a:rPr lang="zh-CN" altLang="zh-CN" sz="2600" b="1" kern="100" dirty="0" smtClean="0">
                <a:latin typeface="Times New Roman"/>
                <a:ea typeface="华文细黑"/>
                <a:cs typeface="Times New Roman"/>
              </a:rPr>
              <a:t>许多</a:t>
            </a:r>
            <a:r>
              <a:rPr lang="zh-CN" altLang="zh-CN" sz="2600" b="1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伤病</a:t>
            </a:r>
            <a:r>
              <a:rPr lang="zh-CN" altLang="zh-CN" sz="2600" b="1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的治疗，更严重的是，</a:t>
            </a:r>
            <a:r>
              <a:rPr lang="en-US" altLang="zh-CN" sz="2600" b="1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en-US" altLang="zh-CN" sz="2600" b="1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_____________</a:t>
            </a:r>
            <a:r>
              <a:rPr lang="zh-CN" altLang="zh-CN" sz="2600" b="1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：医院受利益驱动滥开抗生素处方，民众不辨病症乱服抗生素，畜禽养殖业普遍超量使用抗生素等，都直接或间接地造成人体对已有抗生素产生了耐药性。一方面细菌的耐药性不断增强，使许多药物失去效用；另一方面，</a:t>
            </a:r>
            <a:r>
              <a:rPr lang="en-US" altLang="zh-CN" sz="2600" b="1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en-US" altLang="zh-CN" sz="2600" b="1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________________________________</a:t>
            </a:r>
            <a:r>
              <a:rPr lang="zh-CN" altLang="zh-CN" sz="2600" b="1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。因此，与其把健康寄托于前景难料的新药研制，不如少用、慎用抗生素，努力增强自身免疫力</a:t>
            </a:r>
            <a:r>
              <a:rPr lang="zh-CN" altLang="zh-CN" sz="2600" b="1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b="1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4995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102333"/>
            <a:ext cx="8377064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在下面一段文字横线处补写恰当的语句，使整段文字语意完整连贯，内容贴切，逻辑严密。每处不超过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15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个字。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传统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社会中，诚信是做人之本，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①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_______________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，那么他就难以立身处世。在我国古代社会，诚信不仅是调节个人行为的道德规范，而且是为大多数人所尊奉、具有普遍意义的伦理道德。它要求个人对内立足于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诚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，坚持自我本真和独立，不趋炎附势，不随波逐流；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②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_______________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信守自己的承诺，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不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出尔</a:t>
            </a:r>
            <a:r>
              <a:rPr lang="zh-CN" altLang="en-US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反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尔</a:t>
            </a:r>
            <a:r>
              <a:rPr lang="zh-CN" altLang="en-US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92062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23413" y="126609"/>
            <a:ext cx="846906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不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人云亦云。诚信更应成为现代社会的基本规范，然而人们却也感受到了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_____________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_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__</a:t>
            </a:r>
            <a:r>
              <a:rPr lang="zh-CN" altLang="en-US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当前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市场经济环境下的某些无序和道德失范，已成为社会生活中的突出问题。因此，在社会主义市场经济体制建立和完善的过程中，特别需要诚信来维系，需要诚信的精神价值的支持。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1560" y="3072356"/>
            <a:ext cx="5544616" cy="1816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en-US" sz="2600" kern="100" spc="-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①</a:t>
            </a:r>
            <a:r>
              <a:rPr lang="zh-CN" altLang="zh-CN" sz="2600" kern="100" spc="-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一个人</a:t>
            </a:r>
            <a:r>
              <a:rPr lang="zh-CN" altLang="zh-CN" sz="2600" kern="100" spc="-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一旦</a:t>
            </a:r>
            <a:r>
              <a:rPr lang="zh-CN" altLang="zh-CN" sz="2600" kern="100" spc="-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没有</a:t>
            </a:r>
            <a:r>
              <a:rPr lang="zh-CN" altLang="en-US" sz="2600" kern="100" spc="-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了</a:t>
            </a:r>
            <a:r>
              <a:rPr lang="zh-CN" altLang="zh-CN" sz="2600" kern="100" spc="-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诚信</a:t>
            </a:r>
            <a:endParaRPr lang="en-US" altLang="zh-CN" sz="2600" kern="100" spc="-100" dirty="0" smtClean="0">
              <a:solidFill>
                <a:srgbClr val="E36C0A"/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对外恪守于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信</a:t>
            </a:r>
            <a:r>
              <a:rPr lang="en-US" altLang="zh-CN" sz="2600" kern="100" dirty="0" smtClean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endParaRPr lang="en-US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自己的周遭生活诚信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缺失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22877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59471" y="195486"/>
            <a:ext cx="8388993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在下面一段文字横线处补写恰当的语句，使整段文字语意完整连贯，内容贴切，逻辑严密。每处不超过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15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个字。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手机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自拍杆在人员密集、空间狭窄的博物院展厅，极易碰触到其他观众和展柜，安全隐患不可小觑，因此，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________________________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相比国外一些博物馆的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禁杆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，故宫博物院的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限杆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较为温和，不建议使用，必要时人工制止，但并未明文禁止。对自拍杆的温和态度，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_________________________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而游客也</a:t>
            </a:r>
            <a:r>
              <a:rPr lang="zh-CN" altLang="en-US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只有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48372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42530" y="411510"/>
            <a:ext cx="8305934" cy="17727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通过不断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增强自身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文物保护自觉，积极践行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文明旅游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理念，才能够不辜负这份信任和尊重。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_____________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比写在纸上的规范禁令，效果要更好、更长久。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2239117"/>
            <a:ext cx="5056476" cy="1816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600" kern="100" dirty="0" smtClean="0">
                <a:solidFill>
                  <a:srgbClr val="00B0F0"/>
                </a:solidFill>
                <a:latin typeface="Times New Roman"/>
                <a:ea typeface="华文细黑"/>
                <a:cs typeface="Times New Roman"/>
              </a:rPr>
              <a:t>答案</a:t>
            </a: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①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博物院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限杆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实属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必</a:t>
            </a: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要</a:t>
            </a:r>
            <a:endParaRPr lang="en-US" altLang="zh-CN" sz="2600" kern="100" dirty="0" smtClean="0">
              <a:solidFill>
                <a:srgbClr val="E36C0A"/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②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实则是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对游客的信任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和尊重</a:t>
            </a:r>
            <a:endParaRPr lang="en-US" altLang="zh-CN" sz="2600" kern="100" dirty="0">
              <a:solidFill>
                <a:srgbClr val="E36C0A"/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③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内化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于心的自觉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自律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31438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430552"/>
            <a:ext cx="8424936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在下面一段文字横线处补写恰当的语句，使整段文字语意完整连贯，内容贴切，逻辑严密。每处不超过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15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个字。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发展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高科技的最终目标是为了人，因此，在发展高科技的同时，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_____________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以人文文化作为高科技的向导。高科技能否正确发挥作用，造福人类，不取决于科学技术本身，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______________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_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zh-CN" sz="2600" kern="100" spc="100" dirty="0">
                <a:latin typeface="Times New Roman"/>
                <a:ea typeface="华文细黑"/>
                <a:cs typeface="Times New Roman"/>
              </a:rPr>
              <a:t>加强科技工作者的人文教育，才能使高科技</a:t>
            </a:r>
            <a:r>
              <a:rPr lang="zh-CN" altLang="zh-CN" sz="2600" kern="100" spc="100" dirty="0" smtClean="0">
                <a:latin typeface="Times New Roman"/>
                <a:ea typeface="华文细黑"/>
                <a:cs typeface="Times New Roman"/>
              </a:rPr>
              <a:t>真</a:t>
            </a:r>
            <a:r>
              <a:rPr lang="zh-CN" altLang="zh-CN" sz="2600" kern="100" spc="100" dirty="0">
                <a:latin typeface="Times New Roman"/>
                <a:ea typeface="华文细黑"/>
                <a:cs typeface="Times New Roman"/>
              </a:rPr>
              <a:t>正服务于人</a:t>
            </a:r>
            <a:r>
              <a:rPr lang="zh-CN" altLang="zh-CN" sz="2600" kern="100" spc="100" dirty="0" smtClean="0"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zh-CN" sz="2600" kern="100" spc="100" dirty="0">
                <a:latin typeface="Times New Roman"/>
                <a:ea typeface="华文细黑"/>
                <a:cs typeface="Times New Roman"/>
              </a:rPr>
              <a:t>而</a:t>
            </a:r>
            <a:r>
              <a:rPr lang="zh-CN" altLang="zh-CN" sz="2600" kern="100" spc="100" dirty="0" smtClean="0">
                <a:latin typeface="Times New Roman"/>
                <a:ea typeface="华文细黑"/>
                <a:cs typeface="Times New Roman"/>
              </a:rPr>
              <a:t>不至于</a:t>
            </a:r>
            <a:endParaRPr lang="zh-CN" altLang="zh-CN" sz="2600" kern="100" spc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4875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27584" y="699542"/>
            <a:ext cx="7848872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迷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失目标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。在科技的作用日益巨大的今天，要警惕唯科学主义思潮的泛滥，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_______________________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，会给人类造成灾难性后果。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9964" y="2435354"/>
            <a:ext cx="6646875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600" kern="100" dirty="0" smtClean="0">
                <a:solidFill>
                  <a:srgbClr val="00B0F0"/>
                </a:solidFill>
                <a:latin typeface="Times New Roman"/>
                <a:ea typeface="华文细黑"/>
                <a:cs typeface="Times New Roman"/>
              </a:rPr>
              <a:t>答案</a:t>
            </a: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①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要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加强人文文化的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建设</a:t>
            </a:r>
            <a:endParaRPr lang="en-US" altLang="zh-CN" sz="2600" kern="100" dirty="0">
              <a:solidFill>
                <a:srgbClr val="E36C0A"/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②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取决于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科技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工作者</a:t>
            </a:r>
            <a:endParaRPr lang="en-US" altLang="zh-CN" sz="2600" kern="100" dirty="0" smtClean="0">
              <a:solidFill>
                <a:srgbClr val="E36C0A"/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③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科学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能解决一切问题的观点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64311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43201" y="1275606"/>
            <a:ext cx="7373215" cy="1816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问题反思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语句补写要求在内容上扣得紧，形式上接得上。如何做到这一点呢？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604448" y="4660209"/>
            <a:ext cx="360000" cy="359813"/>
            <a:chOff x="8623505" y="4334074"/>
            <a:chExt cx="360000" cy="359813"/>
          </a:xfrm>
        </p:grpSpPr>
        <p:sp>
          <p:nvSpPr>
            <p:cNvPr id="4" name="椭圆 3">
              <a:hlinkClick r:id="rId2" action="ppaction://hlinksldjump"/>
            </p:cNvPr>
            <p:cNvSpPr/>
            <p:nvPr userDrawn="1"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燕尾形 4">
              <a:hlinkClick r:id="rId2" action="ppaction://hlinksldjump"/>
            </p:cNvPr>
            <p:cNvSpPr/>
            <p:nvPr userDrawn="1"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986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55649" y="2139702"/>
            <a:ext cx="7416751" cy="590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题目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原题见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自我诊断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第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题　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(6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07904" y="483518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比对答案，领悟答案升格之道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7110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520364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3144302"/>
            <a:ext cx="7632848" cy="1140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这两个句子表意不明，且不宜使用反问句。从下文看，第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句应是一个设问句，领起下文内容。</a:t>
            </a:r>
            <a:endParaRPr lang="zh-CN" altLang="en-US" sz="2400" dirty="0"/>
          </a:p>
        </p:txBody>
      </p:sp>
      <p:sp>
        <p:nvSpPr>
          <p:cNvPr id="10" name="矩形 9"/>
          <p:cNvSpPr/>
          <p:nvPr/>
        </p:nvSpPr>
        <p:spPr>
          <a:xfrm>
            <a:off x="1979712" y="2530163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0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536016"/>
            <a:ext cx="7663842" cy="1819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483518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 descr="\\常先平\d\常先平\源文件\二轮\语文\山东\苏118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986" y="1012676"/>
            <a:ext cx="2307990" cy="502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\\常先平\d\常先平\源文件\二轮\语文\山东\苏119.T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164" y="1610846"/>
            <a:ext cx="3118900" cy="54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67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37634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2931790"/>
            <a:ext cx="7632848" cy="1961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这两个句子均表意不准。前一句丢了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新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字；别看这个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新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字，它关系本段的说明对象</a:t>
            </a:r>
            <a:r>
              <a:rPr lang="en-US" altLang="zh-CN" sz="2400" kern="100" dirty="0">
                <a:latin typeface="Times New Roman"/>
                <a:ea typeface="华文细黑"/>
              </a:rPr>
              <a:t>——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新抗生素。后一句的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需要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一词用得不准；从上下文看，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研究</a:t>
            </a:r>
            <a:r>
              <a:rPr lang="en-US" altLang="zh-CN" sz="2400" kern="100" dirty="0">
                <a:latin typeface="Times New Roman"/>
                <a:ea typeface="华文细黑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研制</a:t>
            </a:r>
            <a:r>
              <a:rPr lang="en-US" altLang="zh-CN" sz="2400" kern="100" dirty="0">
                <a:latin typeface="Times New Roman"/>
                <a:ea typeface="华文细黑"/>
              </a:rPr>
              <a:t>)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显然比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需要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准确。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386147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1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391999"/>
            <a:ext cx="7591834" cy="19941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33950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 descr="\\常先平\d\常先平\源文件\二轮\语文\山东\苏120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407" y="963640"/>
            <a:ext cx="3421509" cy="457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\\常先平\d\常先平\源文件\二轮\语文\山东\苏121.T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623251"/>
            <a:ext cx="2835364" cy="51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438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37634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3035624"/>
            <a:ext cx="7632848" cy="1480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这两个答案仍是说而不明。这是一段说明性文字。从第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句的下文看，其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危害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较明确，不宜使用这些模糊字眼使说明光说不明。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386147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0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391999"/>
            <a:ext cx="7591834" cy="19941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33950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 descr="\\常先平\d\常先平\源文件\二轮\语文\山东\苏122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019474"/>
            <a:ext cx="3763660" cy="54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\\常先平\d\常先平\源文件\二轮\语文\山东\苏123.T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894" y="1585568"/>
            <a:ext cx="3773869" cy="626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60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304340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7660" y="2842755"/>
            <a:ext cx="7942772" cy="1961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这两个答案表意不完整。从下文看，第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句应是对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医院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产生了耐药性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文字的概括。这两个答案只概括了前半句，真正的表意重点在后半部分，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都直接或间接地造成人体对已有抗生素产生了耐药性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却没有概括进去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314139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1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319991"/>
            <a:ext cx="7591834" cy="19941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267494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098" name="Picture 2" descr="\\常先平\d\常先平\源文件\二轮\语文\山东\苏124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129" y="919904"/>
            <a:ext cx="4140026" cy="59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\\常先平\d\常先平\源文件\二轮\语文\山东\苏125.T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896" y="1533297"/>
            <a:ext cx="4151256" cy="606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469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304340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7660" y="2842755"/>
            <a:ext cx="7942772" cy="1964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这两个答案在内容上与上下文不符。因为文段中有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一方面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，另一方面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，这两个答案内容都属于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一方面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中的，不属于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另一方面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中的；而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另一方面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上下文已规定好了：人体免疫力下降。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314139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0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319991"/>
            <a:ext cx="7591834" cy="19941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267494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2" name="Picture 2" descr="\\常先平\d\常先平\源文件\二轮\语文\山东\苏126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617" y="895410"/>
            <a:ext cx="3110463" cy="59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\\常先平\d\常先平\源文件\二轮\语文\山东\苏127.T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563170"/>
            <a:ext cx="3118900" cy="57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268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304340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7660" y="2842755"/>
            <a:ext cx="7942772" cy="1961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前一句在内容上符合，但在形式上与上文接得不好。因为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一方面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紧承上文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尽管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治疗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；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另一方面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紧承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更严重的是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耐药性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，言产生耐药性的后果。后一句在内容、形式上衔接较好，但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发现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一词表意不准。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314139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1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319991"/>
            <a:ext cx="7591834" cy="19941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267494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146" name="Picture 2" descr="\\常先平\d\常先平\源文件\二轮\语文\山东\苏128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641" y="845498"/>
            <a:ext cx="3110463" cy="646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\\常先平\d\常先平\源文件\二轮\语文\山东\苏129.T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640" y="1525496"/>
            <a:ext cx="3110463" cy="686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59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-180528" y="2174979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满</a:t>
            </a:r>
            <a:r>
              <a:rPr lang="zh-CN" altLang="en-US" sz="20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赏析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9589" y="2647130"/>
            <a:ext cx="8600883" cy="2444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该答案在内容上与主旨、上下文扣得紧，在形式上与上下文接得上。如第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句提出了本段要说明的问题，形式上是个设问句，领起下文内容；第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句是对冒号后面内容的全面概括；第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句是对上文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后果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的进一步说明，也是下文作出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与其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不如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选择的依据之一。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63688" y="2184778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6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64542" y="171680"/>
            <a:ext cx="8167898" cy="21077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-108520" y="119183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答案</a:t>
            </a:r>
            <a:endParaRPr lang="zh-CN" altLang="en-US" sz="2000" b="1" dirty="0">
              <a:solidFill>
                <a:srgbClr val="3399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170" name="Picture 2" descr="\\常先平\d\常先平\源文件\二轮\语文\山东\苏130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155" y="623239"/>
            <a:ext cx="4554029" cy="153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51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1644" y="1131590"/>
            <a:ext cx="8148828" cy="2417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参考答案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为什么要研究新抗生素呢　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抗生素的滥用使人体产生了耐药性　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新抗生素的研制又步履维艰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评分建议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每处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604448" y="4660209"/>
            <a:ext cx="360000" cy="359813"/>
            <a:chOff x="8623505" y="4334074"/>
            <a:chExt cx="360000" cy="359813"/>
          </a:xfrm>
        </p:grpSpPr>
        <p:sp>
          <p:nvSpPr>
            <p:cNvPr id="4" name="椭圆 3">
              <a:hlinkClick r:id="rId2" action="ppaction://hlinksldjump"/>
            </p:cNvPr>
            <p:cNvSpPr/>
            <p:nvPr userDrawn="1"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燕尾形 4">
              <a:hlinkClick r:id="rId2" action="ppaction://hlinksldjump"/>
            </p:cNvPr>
            <p:cNvSpPr/>
            <p:nvPr userDrawn="1"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78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80751" y="857340"/>
            <a:ext cx="8223697" cy="39466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一、阅读：把握语段的语意和语脉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语句补写题虽说考的主要是语言连贯能力，但首先应是阅读能力。拿到题目后，首先要阅读语段，看看其中心是什么，大致有几个层次；其次，把握语段文脉，理清前后句之间的逻辑关系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如总分关系，观点与材料的关系，现象与本质的关系，并列、转折、因果、条件关系等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，要特别注意关联词语。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904" y="195486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>
                <a:latin typeface="微软雅黑" pitchFamily="34" charset="-122"/>
                <a:ea typeface="微软雅黑" pitchFamily="34" charset="-122"/>
                <a:cs typeface="Courier New"/>
              </a:rPr>
              <a:t>借题发挥，突破答题核心问题</a:t>
            </a:r>
          </a:p>
        </p:txBody>
      </p:sp>
    </p:spTree>
    <p:extLst>
      <p:ext uri="{BB962C8B-B14F-4D97-AF65-F5344CB8AC3E}">
        <p14:creationId xmlns:p14="http://schemas.microsoft.com/office/powerpoint/2010/main" val="306367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2" y="267494"/>
            <a:ext cx="8816916" cy="425347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二、推导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这是语句补写题最核心的工作。推导要从以下两方面进行：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依上下文逻辑的发展推导出所补写语句的内容，做到内容上扣得紧。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把握语段中心，最起码的是要保持话题的一致性。如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比对答案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第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分答案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所填内容，就犯了这方面的错误。该语段中心谈的是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新抗生素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的研制，不是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抗生素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，如填成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抗生素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，则犯了话题不一致的毛病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3118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369195"/>
            <a:ext cx="8472883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依据上下文的内容，推导出应填写的具体内容。如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自我诊断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第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题第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处。上文正面谈诚信的重要性，根据下文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那么他就难以立身处世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，推知此处应填的是反面谈诚信的重要性，是谈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诚信的缺失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语句补写特别需要这种联系上下文的能力。这个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上下文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，不仅仅指要填句子的上句或下句，有时需要更远的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上下句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。只有紧紧把握了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上下句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，才能做到语意贯通、基调和谐、事理情理相通。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11983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438507"/>
            <a:ext cx="8236570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依据上下文的语言形式，推知具体的衔接词语，做到形式上接得上。这里，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上下文的语言形式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具体指：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语序要一致，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关联词语要搭配，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问句与答句相照应，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④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指代词要衔接，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⑤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句式前后要一致，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⑥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与前后句的词语要搭配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 smtClean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例如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自我诊断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第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题。第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处，后半句中有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那么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一词，表明是假设关系，故前半句应带表假设的关联词。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3682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4767" y="30325"/>
            <a:ext cx="8223697" cy="51337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第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处前面是分号，表明要填的句子在结构上应保持一致，故应用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对外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一词。第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处要填的是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感受到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的宾语，故所填的句子应与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感受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相搭配，不能使用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后果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行为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现象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风气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现状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等词语。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不少考生做此类题目问题不在内容的连贯上，而在语言形式上，缺少必要的衔接词。解决问题的唯一办法就是好好研究上下文的语言形式。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另外，像要填句子所处的位置、上下句的标点等，都能帮助我们推导。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81263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22609" y="699542"/>
            <a:ext cx="7981839" cy="30164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三、检查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检查补写后内容是否符合题干要求，语言是否连贯、有无语病、是否简洁等。要防止草率审题，盲目机械地答题，如果发现问题要及时纠错。最好把所写句子代入原文读一读，看看是否连贯、贴切、严密。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4008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75581" y="302446"/>
            <a:ext cx="8472883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在下面一段文字横线处补写恰当的语句，使整段文字语意完整连贯，内容贴切，逻辑严密。每处不超过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15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个字。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俄国著名文艺理论家巴赫金认为，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①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____________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第一视野会触及重大的社会现实的本质因素。古典小说大多是这一视野的产物。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②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____________________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诸如生命的目的、生存的意义等具有相对稳定性的问题。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比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如米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95045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78198" y="195486"/>
            <a:ext cx="8142274" cy="233294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兰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昆德拉的小说《生命中不能承受之轻》，从捷克首都布拉格被占领的历史事件写起，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______________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进而关注人们在强权下的表现，提出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媚俗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的问题，已经是第二视野。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7280" y="2499742"/>
            <a:ext cx="7200800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600" kern="100" dirty="0" smtClean="0">
                <a:solidFill>
                  <a:srgbClr val="00B0F0"/>
                </a:solidFill>
                <a:latin typeface="Times New Roman"/>
                <a:ea typeface="华文细黑"/>
                <a:cs typeface="Times New Roman"/>
              </a:rPr>
              <a:t>答案</a:t>
            </a: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①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作家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或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小说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应该具备两种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视野</a:t>
            </a:r>
            <a:endParaRPr lang="en-US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②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第二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视野关注自身存在的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问题</a:t>
            </a:r>
            <a:endParaRPr lang="en-US" altLang="zh-CN" sz="2600" kern="100" dirty="0">
              <a:solidFill>
                <a:srgbClr val="E36C0A"/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③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是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第一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视野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00530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57891" y="445792"/>
            <a:ext cx="8439721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在下面一段文字横线处补写恰当的语句，使整段文字语意完整连贯，内容贴切，逻辑严密。每处不超过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20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个字。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中国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结是由一根数尺长的彩绳通过绾、结、穿、缠、绕、编、抽等多种方法，按一定的章法循环有致、连绵不断编制而成的手工艺品。人们在周口山顶洞人文化遗迹中发现有骨针，我们可以推断，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①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__________________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。据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《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周易注》记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载：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结绳为约，事大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大结其绳，事小，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04562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70783" y="-20538"/>
            <a:ext cx="8061657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小结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其绳。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可见，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_______________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中国结分为两类，一为吉祥结，一为实用结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en-US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③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_______________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：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</a:pP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以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结表情，以结寓意；图必有意，意必吉祥。中国结，承载着我国人民对生活艺术的无限向往，也让我们同祖先的情感息息相通。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5" y="2871949"/>
            <a:ext cx="8136903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sz="2600" kern="100" dirty="0" smtClean="0">
                <a:solidFill>
                  <a:srgbClr val="00B0F0"/>
                </a:solidFill>
                <a:latin typeface="Times New Roman"/>
                <a:ea typeface="华文细黑"/>
                <a:cs typeface="Times New Roman"/>
              </a:rPr>
              <a:t>答案</a:t>
            </a: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①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旧石器时代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末期已有简单的结绳和缝纫技术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</a:pPr>
            <a:r>
              <a:rPr lang="zh-CN" altLang="en-US" sz="2600" kern="100" dirty="0" smtClean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en-US" altLang="zh-CN" sz="2600" kern="100" dirty="0" smtClean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结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具有契约功能和记载历史事件的作用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或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结绳记事是中国结的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起源</a:t>
            </a:r>
            <a:r>
              <a:rPr lang="en-US" altLang="zh-CN" sz="2600" kern="100" dirty="0" smtClean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</a:rPr>
              <a:t>)</a:t>
            </a:r>
          </a:p>
          <a:p>
            <a:pPr algn="just">
              <a:lnSpc>
                <a:spcPct val="140000"/>
              </a:lnSpc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③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中国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结内涵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丰富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532440" y="4587974"/>
            <a:ext cx="360000" cy="359813"/>
            <a:chOff x="8623505" y="4334074"/>
            <a:chExt cx="360000" cy="359813"/>
          </a:xfrm>
        </p:grpSpPr>
        <p:sp>
          <p:nvSpPr>
            <p:cNvPr id="9" name="椭圆 8">
              <a:hlinkClick r:id="rId2" action="ppaction://hlinksldjump"/>
            </p:cNvPr>
            <p:cNvSpPr/>
            <p:nvPr userDrawn="1"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0" name="燕尾形 9">
              <a:hlinkClick r:id="rId2" action="ppaction://hlinksldjump"/>
            </p:cNvPr>
            <p:cNvSpPr/>
            <p:nvPr userDrawn="1"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04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717179"/>
            <a:ext cx="9144000" cy="1502372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68774" y="1861195"/>
            <a:ext cx="2952328" cy="1069513"/>
          </a:xfrm>
          <a:prstGeom prst="rect">
            <a:avLst/>
          </a:prstGeom>
        </p:spPr>
        <p:txBody>
          <a:bodyPr wrap="square" lIns="68570" tIns="34285" rIns="68570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5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谢谢观看</a:t>
            </a:r>
            <a:endParaRPr lang="zh-CN" altLang="en-US" sz="5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25400" stA="30000" endPos="30000" dist="50800" dir="5400000" sy="-100000" algn="bl" rotWithShape="0"/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1"/>
          <p:cNvSpPr txBox="1">
            <a:spLocks/>
          </p:cNvSpPr>
          <p:nvPr/>
        </p:nvSpPr>
        <p:spPr>
          <a:xfrm>
            <a:off x="2095153" y="3094856"/>
            <a:ext cx="4104456" cy="911246"/>
          </a:xfrm>
          <a:prstGeom prst="rect">
            <a:avLst/>
          </a:prstGeom>
        </p:spPr>
        <p:txBody>
          <a:bodyPr vert="horz" lIns="68572" tIns="34286" rIns="68572" bIns="34286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endParaRPr lang="zh-CN" altLang="en-US" sz="180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标题 1">
            <a:hlinkClick r:id="rId2"/>
          </p:cNvPr>
          <p:cNvSpPr txBox="1">
            <a:spLocks/>
          </p:cNvSpPr>
          <p:nvPr/>
        </p:nvSpPr>
        <p:spPr>
          <a:xfrm>
            <a:off x="4422651" y="3089523"/>
            <a:ext cx="2976711" cy="911246"/>
          </a:xfrm>
          <a:prstGeom prst="rect">
            <a:avLst/>
          </a:prstGeom>
        </p:spPr>
        <p:txBody>
          <a:bodyPr vert="horz" lIns="68572" tIns="34286" rIns="68572" bIns="34286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www.91taoke.com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69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5254</TotalTime>
  <Words>2482</Words>
  <Application>Microsoft Office PowerPoint</Application>
  <PresentationFormat>全屏显示(16:9)</PresentationFormat>
  <Paragraphs>104</Paragraphs>
  <Slides>32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3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dreamsummit</cp:lastModifiedBy>
  <cp:revision>594</cp:revision>
  <dcterms:modified xsi:type="dcterms:W3CDTF">2015-10-10T03:45:40Z</dcterms:modified>
</cp:coreProperties>
</file>