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sldIdLst>
    <p:sldId id="522" r:id="rId2"/>
    <p:sldId id="387" r:id="rId3"/>
    <p:sldId id="601" r:id="rId4"/>
    <p:sldId id="333" r:id="rId5"/>
    <p:sldId id="459" r:id="rId6"/>
    <p:sldId id="414" r:id="rId7"/>
    <p:sldId id="562" r:id="rId8"/>
    <p:sldId id="620" r:id="rId9"/>
    <p:sldId id="654" r:id="rId10"/>
    <p:sldId id="676" r:id="rId11"/>
    <p:sldId id="655" r:id="rId12"/>
    <p:sldId id="656" r:id="rId13"/>
    <p:sldId id="657" r:id="rId14"/>
    <p:sldId id="658" r:id="rId15"/>
    <p:sldId id="659" r:id="rId16"/>
    <p:sldId id="660" r:id="rId17"/>
    <p:sldId id="678" r:id="rId18"/>
    <p:sldId id="677" r:id="rId19"/>
    <p:sldId id="621" r:id="rId20"/>
    <p:sldId id="680" r:id="rId21"/>
    <p:sldId id="681" r:id="rId22"/>
    <p:sldId id="682" r:id="rId23"/>
    <p:sldId id="705" r:id="rId24"/>
    <p:sldId id="725" r:id="rId25"/>
    <p:sldId id="706" r:id="rId26"/>
    <p:sldId id="707" r:id="rId27"/>
    <p:sldId id="708" r:id="rId28"/>
    <p:sldId id="709" r:id="rId29"/>
    <p:sldId id="710" r:id="rId30"/>
    <p:sldId id="711" r:id="rId31"/>
    <p:sldId id="712" r:id="rId32"/>
    <p:sldId id="713" r:id="rId33"/>
    <p:sldId id="714" r:id="rId34"/>
    <p:sldId id="679" r:id="rId35"/>
    <p:sldId id="716" r:id="rId36"/>
    <p:sldId id="717" r:id="rId37"/>
    <p:sldId id="718" r:id="rId38"/>
    <p:sldId id="715" r:id="rId39"/>
    <p:sldId id="402" r:id="rId40"/>
    <p:sldId id="524" r:id="rId41"/>
    <p:sldId id="674" r:id="rId42"/>
    <p:sldId id="719" r:id="rId43"/>
    <p:sldId id="526" r:id="rId44"/>
    <p:sldId id="686" r:id="rId45"/>
    <p:sldId id="431" r:id="rId46"/>
    <p:sldId id="373" r:id="rId47"/>
    <p:sldId id="570" r:id="rId48"/>
    <p:sldId id="590" r:id="rId49"/>
    <p:sldId id="591" r:id="rId50"/>
    <p:sldId id="439" r:id="rId51"/>
    <p:sldId id="440" r:id="rId52"/>
    <p:sldId id="634" r:id="rId53"/>
    <p:sldId id="480" r:id="rId54"/>
    <p:sldId id="616" r:id="rId55"/>
    <p:sldId id="592" r:id="rId56"/>
    <p:sldId id="687" r:id="rId57"/>
    <p:sldId id="441" r:id="rId58"/>
    <p:sldId id="617" r:id="rId59"/>
    <p:sldId id="618" r:id="rId60"/>
    <p:sldId id="571" r:id="rId61"/>
    <p:sldId id="593" r:id="rId62"/>
    <p:sldId id="594" r:id="rId63"/>
    <p:sldId id="595" r:id="rId64"/>
    <p:sldId id="689" r:id="rId65"/>
    <p:sldId id="690" r:id="rId66"/>
    <p:sldId id="691" r:id="rId67"/>
    <p:sldId id="720" r:id="rId68"/>
    <p:sldId id="692" r:id="rId69"/>
    <p:sldId id="693" r:id="rId70"/>
    <p:sldId id="694" r:id="rId71"/>
    <p:sldId id="726" r:id="rId72"/>
    <p:sldId id="727" r:id="rId73"/>
    <p:sldId id="728" r:id="rId74"/>
    <p:sldId id="695" r:id="rId75"/>
    <p:sldId id="696" r:id="rId76"/>
    <p:sldId id="697" r:id="rId77"/>
    <p:sldId id="698" r:id="rId78"/>
    <p:sldId id="721" r:id="rId79"/>
    <p:sldId id="722" r:id="rId80"/>
    <p:sldId id="723" r:id="rId81"/>
    <p:sldId id="724" r:id="rId82"/>
    <p:sldId id="699" r:id="rId83"/>
    <p:sldId id="266" r:id="rId84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39966"/>
    <a:srgbClr val="3114AC"/>
    <a:srgbClr val="E46C0A"/>
    <a:srgbClr val="161B88"/>
    <a:srgbClr val="98B954"/>
    <a:srgbClr val="FFFFCC"/>
    <a:srgbClr val="CCFF33"/>
    <a:srgbClr val="99CC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27" autoAdjust="0"/>
    <p:restoredTop sz="98667" autoAdjust="0"/>
  </p:normalViewPr>
  <p:slideViewPr>
    <p:cSldViewPr>
      <p:cViewPr>
        <p:scale>
          <a:sx n="125" d="100"/>
          <a:sy n="125" d="100"/>
        </p:scale>
        <p:origin x="-1278" y="-540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t>2015/10/9 Friday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slide" Target="slide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Word___2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__1.docx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__3.docx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91taoke.com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70515" y="1851670"/>
            <a:ext cx="6559145" cy="163333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spc="-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</a:t>
            </a:r>
            <a:r>
              <a:rPr lang="zh-CN" altLang="en-US" sz="3600" b="1" spc="-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 </a:t>
            </a:r>
            <a:r>
              <a:rPr lang="en-US" altLang="zh-CN" sz="3600" b="1" spc="-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   </a:t>
            </a:r>
            <a:r>
              <a:rPr lang="zh-CN" altLang="en-US" sz="3600" b="1" spc="-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人物</a:t>
            </a:r>
            <a:r>
              <a:rPr lang="zh-CN" altLang="en-US" sz="3600" b="1" spc="-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形象定性概括准确，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定量分析具体</a:t>
            </a:r>
          </a:p>
        </p:txBody>
      </p:sp>
      <p:sp>
        <p:nvSpPr>
          <p:cNvPr id="5" name="矩形 4"/>
          <p:cNvSpPr/>
          <p:nvPr/>
        </p:nvSpPr>
        <p:spPr>
          <a:xfrm>
            <a:off x="-36512" y="1311835"/>
            <a:ext cx="5544616" cy="381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第四章　小说阅读：以“人”为主，综合思考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4" t="6270" r="-1016" b="1"/>
          <a:stretch/>
        </p:blipFill>
        <p:spPr>
          <a:xfrm>
            <a:off x="-19941" y="1707654"/>
            <a:ext cx="2713316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0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059582"/>
            <a:ext cx="9144000" cy="30785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67777" y="1045266"/>
            <a:ext cx="793667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5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小说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是以表现人物为核心的文学艺术，高考小说命题更是以人物形象为核心，对人物形象的分析概括永远是小说复习的核心任务。训练人物形象题的根本要求是：定性概括准确，定量分析具体。这是小说复习的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核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点，必须围绕此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聚精会神地打好铁，淬砺考场上所向无敌的锋芒。</a:t>
            </a:r>
            <a:endParaRPr lang="zh-CN" altLang="zh-CN" sz="25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1" y="580146"/>
            <a:ext cx="3096344" cy="529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学案略</a:t>
            </a: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语</a:t>
            </a:r>
          </a:p>
        </p:txBody>
      </p:sp>
      <p:sp>
        <p:nvSpPr>
          <p:cNvPr id="9" name="矩形 8"/>
          <p:cNvSpPr/>
          <p:nvPr/>
        </p:nvSpPr>
        <p:spPr>
          <a:xfrm>
            <a:off x="323527" y="570744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1090" y="555526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20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7937" y="1275606"/>
            <a:ext cx="9151937" cy="2664296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278577" y="2072253"/>
            <a:ext cx="42869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270706" y="2781623"/>
            <a:ext cx="4329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272383" y="3499524"/>
            <a:ext cx="4328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hlinkClick r:id="rId2" action="ppaction://hlinksldjump"/>
          </p:cNvPr>
          <p:cNvSpPr/>
          <p:nvPr/>
        </p:nvSpPr>
        <p:spPr>
          <a:xfrm>
            <a:off x="2339752" y="1563638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自我诊断，找出答题能力短板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hlinkClick r:id="rId3" action="ppaction://hlinksldjump"/>
          </p:cNvPr>
          <p:cNvSpPr/>
          <p:nvPr/>
        </p:nvSpPr>
        <p:spPr>
          <a:xfrm>
            <a:off x="2347372" y="2274193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比对答案，领悟答案升格之道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hlinkClick r:id="rId4" action="ppaction://hlinksldjump"/>
          </p:cNvPr>
          <p:cNvSpPr/>
          <p:nvPr/>
        </p:nvSpPr>
        <p:spPr>
          <a:xfrm>
            <a:off x="2347372" y="2966290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借题发挥，突破答题核心问题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251520" y="724162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栏目索引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58" y="714760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69121" y="699542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73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934608"/>
            <a:ext cx="8377064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阅读下面的文字，完成文后题目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钱包情缘</a:t>
            </a:r>
            <a:endParaRPr lang="en-US" altLang="zh-CN" sz="1050" kern="100" dirty="0">
              <a:latin typeface="宋体"/>
              <a:cs typeface="Courier New"/>
            </a:endParaRPr>
          </a:p>
          <a:p>
            <a:pPr algn="ct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美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约翰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布鲁诺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深秋的一天，在回家的路上，我被一个丢弃在大街上的钱包绊了一脚。我捡起它，向里瞧了瞧，希望能发现某些线索以便联系失主。但是钱包里只有三美元钞票和一封折皱的信，看上去像是被丢弃好多年的样子。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9912" y="267494"/>
            <a:ext cx="5364088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自我诊断，找出答题能力短板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13763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45760" y="159137"/>
            <a:ext cx="8130696" cy="4716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信封有些破损，而且只有回信地址能够辨认清楚。我将信打开，看到写信日期是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1924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年。粉蓝色的信笺上是女性漂亮的手写体，信封左上角印有一朵小花。这封信写给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亲爱的约翰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而且收信人的名字似乎是迈克尔。由于母亲的阻挠，写信人说再也不会见他。即使这样，她写道她会永远爱他。落款是汉娜。信写得很美。可是除去失主的名字叫作迈克尔之外，其他无法辨知。或许我可以想想其他的办法，因为接线员能够提供与信封地址相符的电话号码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6499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4182" y="195486"/>
            <a:ext cx="814227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接线员吗？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我说道，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我有个特殊的请求：我正在寻找一只钱包的主人，钱包里的信封上写有地址，你是否可以把那个地址的电话号码给我？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她建议我同她的主管谈谈。主管犹豫片刻说道：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嗯，的确有那个地址的电话号码。但是却不能给你。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她说，出于礼貌，她会拨通那个号码，说明我的情况，看看他们是否愿意联系我。几分钟后，她回到电话旁说：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我一位同事想和你聊聊。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48372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371242"/>
            <a:ext cx="8305934" cy="421673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我问电话那边的妇女是否认识一个叫汉娜的人。她激动地说道：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噢！我所购买的房子原来的主人家有个叫汉娜的女儿，那可是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年前的事情！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你知道他们现在住哪吗？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我问道。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我记得前些年汉娜把她的母亲送进了疗养院，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妇女说道，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如果你能联系一下疗养院的话，或许能觅到汉娜的踪迹。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1895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82246" y="496467"/>
            <a:ext cx="8050194" cy="3947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她留给我那家疗养院的名称，我拨打了电话。他们告诉我老妇人几年前就已去世，但是他们有她女儿居住地的电话号码。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我谢过之后继续拨打，接电话的妇女解释说汉娜也住进了疗养院。我觉得整件事情有点荒唐可笑！为什么我要浪费时间寻找钱包的主人？里面只不过有三美元和一封尘封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60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年的信而已！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72215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297187"/>
            <a:ext cx="8212003" cy="450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不管怎么说，我还是呼叫了汉娜居住的疗养院。接电话的男子告诉我：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是的，汉娜是和我们住在一起。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虽然已是深夜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点钟，我仍然询问是否可以过去见见她。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好吧，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他犹豫不决地说道，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如果你想碰碰运气的话，或许她正在休息室看电视。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我谢过他，然后驾车直奔疗养院。守夜的护士和门卫接待了我。在主楼第三层的休息室内，护士把我介绍给汉娜。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23909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4341" y="195486"/>
            <a:ext cx="8294123" cy="4507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她是一位和蔼可亲的老人。她的笑容温暖怡人，她的眼睛神采奕奕。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我告诉她捡到钱包的事并把信展示给她看。当再次见到左边印有小花的粉蓝色的信封时，她深吸一口气说道：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年轻人，这是我与迈克尔的绝交信。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她转头陷入沉思，然后轻声说道：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我很爱他，但是那时我只有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16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岁。妈妈嫌我太小。噢，他是那么英俊潇洒，看上去像演员肖恩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凯瑞。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84098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48112" y="358934"/>
            <a:ext cx="8208912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是的，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她继续说道，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迈克尔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戈尔茨坦是个不错的人。如果你能找到他，告诉他我常常想念他。而且，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她犹豫片刻，微咬嘴唇，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告诉他我依然深爱着他。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她说话时虽然面带微笑，然而眼泪开始夺眶而出。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我从未结婚，我认为任何人都配不上迈克尔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我道谢后辞别了汉娜，接着乘电梯到达一楼。门卫问道：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老妇人能帮你什么忙吗？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61607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7544" y="525046"/>
            <a:ext cx="8208912" cy="3946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我告诉他我从她那得到了寻找的方向，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至少我掌握了失主的姓名。但是我会把事情搁置一段时间，我太累了，我几乎花了一整天的时间来寻找钱包的主人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我取出钱包。当门卫看到它棕色革质外皮和一端所系的红色饰带时，他说道：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嗨！等一下，从那条颜色鲜艳的饰带就可断定，这是戈尔茨坦先生的钱包。他总是丢失这只钱包，我在大厅里至少捡到过三次了。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079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96851" y="267494"/>
            <a:ext cx="7891573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谁是戈尔茨坦先生？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我的手开始颤抖。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他是住在第八层的老居民。那绝对是他的钱包，肯定是他在某次散步时弄丢的。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我谢过守卫，飞快地跑向护士办公室。我把门卫的话告诉她，然后我们乘电梯上去。我祈祷戈尔茨坦先生一定要在上面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第八层楼的护士说：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我想此刻他正在休息室。他喜欢晚上阅读。他是位慈祥的老人。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4718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4453" y="195486"/>
            <a:ext cx="8212003" cy="450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我们走到那间唯一亮着灯光的房间，里面一位老人正在读书。护士走上前去问他是否丢失了钱包。戈尔茨坦先生惊奇地抬起头，把手伸进裤子后面的口袋，说道：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噢，真丢了。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一位好心的先生捡到一只钱包，我猜是你的吧？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我把钱包递给戈尔茨坦先生。看过之后，他宽慰地笑着说：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是的，就是它，肯定是今天下午从我的口袋里掉出来的。我要感谢你。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8435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2246" y="267494"/>
            <a:ext cx="8050194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不用谢，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但是不得不告诉你，为了找到钱包的主人，我阅读了里面的信件。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他脸上的笑容迅速消失，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你读过信了？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en-US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不只读过，就连汉娜住哪我都知道。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他的脸色突然变得苍白。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汉娜？你知道她在哪？她好吗？她还那么漂亮吗？请快告诉我！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他乞求道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>
                <a:latin typeface="宋体"/>
                <a:cs typeface="Courier New"/>
              </a:rPr>
              <a:t> </a:t>
            </a:r>
            <a:r>
              <a:rPr lang="en-US" altLang="zh-CN" sz="2600" kern="100" dirty="0" smtClean="0">
                <a:latin typeface="宋体"/>
                <a:cs typeface="Courier New"/>
              </a:rPr>
              <a:t>   </a:t>
            </a: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她很好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就像你曾经见到的那样美丽。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我轻声地说。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8074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59137"/>
            <a:ext cx="7736078" cy="4716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老人满怀期望地微笑着说：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你能告诉我她现在在哪吗？我明天想去拜访她。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他抓住我的手说，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先生，你应该明白，我钟爱那个女孩。收到那封信时，我的生命几乎终止。我从未结婚，我会永远爱她。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戈尔茨坦先生，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我说道，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跟我来。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我们乘电梯到达三楼。过道昏暗，只有一两盏夜灯照亮通向汉娜独自看电视的休息室。护士走到她身边。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5686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59137"/>
            <a:ext cx="7970489" cy="4773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汉娜，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她指着与我站在门口等候的迈克尔柔声说道，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你认识这个人吗？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她扶扶眼镜，无言地看了一会儿。迈克尔温柔地，几乎是耳语地说道：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汉娜，我是迈克尔。还记得我吗？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她的呼吸变得急促，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迈克尔！我不敢相信！迈克尔竟是你！我的迈克尔！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他缓缓地走向她，然后他们拥抱在一起。护士与我泪流满面地离开了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看到了吗？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天作之合，有情人终成眷属。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2383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1520" y="760815"/>
            <a:ext cx="8568952" cy="3016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大约三周后，我接到疗养院办公室打来的电话。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周日你能抽空来参加婚礼吗？迈克尔和汉娜要结婚啦！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那是一次美好的婚礼。疗养院所有的人都精心打扮加入其中。汉娜身穿米色女服，看上去非常美丽。迈克尔穿着深蓝色的套装，魁梧站立。而我则作为他们的男傧相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20129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18034" y="843558"/>
            <a:ext cx="7670390" cy="301640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660400" algn="just">
              <a:lnSpc>
                <a:spcPct val="15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医院分配给他们独立的房间。如果你想见见举止像少年般的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76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岁新娘和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79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岁新郎，那就看看这对夫妇吧！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660400" algn="just">
              <a:lnSpc>
                <a:spcPct val="15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一场持续长达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60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年之久的爱情终于有了完美的归宿。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6511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2759" y="483518"/>
            <a:ext cx="8223697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请简要概括小说中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的形象特征，并分析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在文中的作用。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的形象特征：执着善良，乐于助人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答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拾金不昧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也可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的作用：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第一人称叙述，使文章更真实、可信；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是小说的线索式人物，贯穿小说的始终，推动情节发展。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34441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4752" y="511755"/>
            <a:ext cx="87849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和戈尔茨坦谈话时，老人的神态出现了多次变化。请找出这些神态描写的句子，并简析这些句子中隐含的心理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宽慰地笑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：表现出老人对钱包失而复得的喜悦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笑容迅速消失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：表现出老人对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读过信的紧张。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脸色突然变得苍白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：表现出老人内心的意外惊讶。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满怀期望地微笑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：表现出老人对见到汉娜的期待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8794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70783" y="334502"/>
            <a:ext cx="8061657" cy="42534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阅读下面的文字，完成文后题目。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叶宗盛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ctr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章　毅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宗盛搞小说，出身书香门第。其祖父为清末最后一茬翰林，只是做了三两年，大清便倒台了，这位遗老偏又随了张勋的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辫子军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光复朝廷，直至无望，才迁回小城。祖父便日日拖了花白辫子，去大户人家纵论诗文，写写对子，也不过是为了换得一碗米酒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5953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05644" y="427514"/>
            <a:ext cx="8136904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好在遗老留下一堆古籍，宗盛受益匪浅。宗盛熟读经史子集，一部《资治通鉴》，口若悬河。讲到现在，回回有新花招，从不重样。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宗盛的小说，便也来得厚重。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宗盛的妻子教书，人极好，讲一口好听的嘉兴话。宗盛写小说时，埋头不出，妻子便餐餐裹了粽子。粽子里有核桃、乌枣、腊肉、蛋黄。小巧好看，且又耐吃。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7977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123478"/>
            <a:ext cx="78488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宗盛好论时事，又是政协常委。每次开会，总是借古鉴今，就如何发展本县经济，发表宏观大论，常常一矢中的。但提案上去，往往只是被签上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此提案极有价值，请某某部门研处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，便没了下文。宗盛却不气馁，照提不误。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眼下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文人的日子多过得艰难，宗盛也不例外。两个儿子均已大了，一家四口，仍挤在一间斗室。妻子常说自己裹得一手正宗的嘉兴粽子，应该到街上摆个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06870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50601" y="159137"/>
            <a:ext cx="7981839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摊儿试试。宗盛倒不清高，他说：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为商不耻，只要不奸。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却反对妻子卖粽子。宗盛一腔雄才大略，做生意也是如此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果然有文学圈里的人来找宗盛，商议合伙做生意的事，这生意往往大得令人瞠目结舌，且往往唾手可得。宗盛便很激动，时常与来人商议至深夜，却从没有做成的时节。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时间久了，妻子不见有钱进来，且往往要打扫满地烟蒂，不免有了些怨言。机会终于来了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41766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230438"/>
            <a:ext cx="7824565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乡下某山发现银铜矿，省地质部门来测定，品位极高，只是蕴藏量不大，不值得大工程队开采。有文学青年兴冲冲地找来，手持着省里的测定文书，说已与村里讲定，承包此山，每吨矿石只需交给村里十八元，运到外地却可卖出高价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宗盛立时激动不已，翻开县志，果有记载，说民国十六年，有南洋巨商准备投资采矿，奈何运输机械的船只在海上遭海盗劫掠，只得作罢。宗盛再细读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测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15191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483518"/>
            <a:ext cx="7848872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定文书，记载的数据与来人所说无二。有史可查，又有现代科学鉴定结果为据，还能有假？宗盛便七拼八凑借来三万元，与来人合股开矿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没料想。几个月过去，第一车矿石出来，运到矿厂，一测，却品位极低，以十八元一吨卖给矿厂，人家也不愿收。连运几个矿厂，皆是如此。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宗盛忽然觉得自己像这矿石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u="heavy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0377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06911" y="555526"/>
            <a:ext cx="7824565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背了三万元债，宗盛无心再写小说。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妻子却仍是极好，也不多言。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这时，县城的小吃兴起粽子热，一色儿挂着黄色小旗，上书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正宗嘉兴五芳斋粽子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。一元钱一只，生意极是红火。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妻子对宗盛说：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我们去卖粽子，好哦？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言语极轻，犹犹豫豫地望着宗盛。</a:t>
            </a:r>
            <a:endParaRPr lang="zh-CN" altLang="zh-CN" sz="1050" u="heavy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53759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93978" y="267494"/>
            <a:ext cx="7594446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宗盛却极爽快，说：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行！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又说：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古时有卖药老人，卖的药货真价实，几十年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‘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言无二价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生意却始终红火。《镜花缘》里又有一君子国，君子国里，卖的人总是嫌自己的东西不好，卖的价钱又高，请买方担待；买的人总是说卖的东西太好，卖的价钱又低，实在无法承受。我们虽不是君子国，但一要货真，二要言无二价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妻子也极看重品行，说：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这个自然。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5989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339502"/>
            <a:ext cx="7810470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妻子裹粽子时，宗盛便在一旁督工，核桃、乌枣、腊肉、蛋黄一样不少，工艺也只只讲究，裹得严严实实，不松不垮。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宗盛便放心了。每到夜晚，便在街上摆一竹椅，置一煤炉，炉上安一钢精锅，一锅粽子热气腾腾。粽子九毛一只，一晚上能卖几百只，生意极为红火。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一星期下来，宗盛和妻子一结账，却发觉每只粽子要亏一毛钱。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8395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3859" y="230438"/>
            <a:ext cx="7824565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妻子说：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要加价，一只一块一，好货不怕贵。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宗盛却说：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言无二价，我不卖！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妻子又说：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价不变，那料要减几成。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宗盛更是不肯：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这样岂不欺了后买的客？我不卖！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妻子恼了，说：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你以为君子国里做得成买卖？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宗盛坚持不卖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后来，倒是合伙开矿山的文学青年和宗盛妻子一道，将粽子生意又做了起来。他们租了个店面，料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不</a:t>
            </a:r>
            <a:endParaRPr lang="zh-CN" altLang="zh-CN" sz="2600" dirty="0"/>
          </a:p>
        </p:txBody>
      </p:sp>
    </p:spTree>
    <p:extLst>
      <p:ext uri="{BB962C8B-B14F-4D97-AF65-F5344CB8AC3E}">
        <p14:creationId xmlns:p14="http://schemas.microsoft.com/office/powerpoint/2010/main" val="220403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06911" y="555526"/>
            <a:ext cx="7824565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但减了，价格也不再是言无二价，一年里都有了四个价，都是往高里涨，生意却依然红火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初始，宗盛也时时去店里走走，忍不住要看看原料，说说言无二价和君子的买卖。妻子和文学青年自是不理。一年下来，非但将债还了，还略有结余。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宗盛不再去店里了，又写起了小说。写作时，妻子仍然餐餐另做了粽子给他端来，核桃、乌枣、腊肉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、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486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35867" y="774681"/>
            <a:ext cx="7824565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蛋黄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，依旧一样不少，宗盛吃起来，却总觉得少了些许风味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不知怎的，宗盛的小说竟难发起来。写时，眼前总拂不去那位翰林先祖，拖了辫子纵论诗文，以换一碗米酒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66040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2015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期《短篇小说》，有删改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8426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1203598"/>
            <a:ext cx="7519253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请简要概括叶宗盛的形象特点。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深受传统文化熏陶，文学功底深厚；颇具古君子遗风，恪守传统道德；崇尚清谈议论，常脱离实际；迂腐教条，不知灵活变通。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11466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1174908"/>
            <a:ext cx="7747094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文中画线的句子，表现了人物怎样的心理？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宗盛忽然觉得自己像这矿石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叶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宗盛开矿失败，感到自己同这些矿石一样无用，表现了他消沉低落、失意自责的心理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4623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974794"/>
            <a:ext cx="7747094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妻子对宗盛说：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我们去卖粽子，好哦？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言语极轻，犹犹豫豫地望着宗盛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妻子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以试探和商量的口吻提出卖粽子的事，小心翼翼，表现了她体贴关怀丈夫，想为丈夫分忧，但又担心他不同意的矛盾心理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231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50601" y="230438"/>
            <a:ext cx="7981839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5.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小说倒数第二段，叶宗盛吃着妻子做的与先前完全一样的粽子，为什么会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总觉得少了些许风味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？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妻子出售的粽子料减价涨，有违自己遵奉的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言无二价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货真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的古风，叶宗盛觉得眼前的粽子也似乎沾染了庸俗之气，失去了以往纯正的风味。</a:t>
            </a:r>
            <a:endParaRPr lang="zh-CN" altLang="zh-CN" sz="26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阅读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《人体模特儿玛利亚》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原文见学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案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8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en-US" sz="2600" kern="100" dirty="0">
                <a:latin typeface="Times New Roman"/>
                <a:ea typeface="华文细黑"/>
                <a:cs typeface="Times New Roman"/>
              </a:rPr>
              <a:t>然后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回答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问题。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6.</a:t>
            </a:r>
            <a:r>
              <a:rPr lang="zh-CN" altLang="zh-CN" sz="2600" b="1" kern="100" dirty="0" smtClean="0">
                <a:latin typeface="Times New Roman"/>
                <a:ea typeface="华文细黑"/>
                <a:cs typeface="Times New Roman"/>
              </a:rPr>
              <a:t>请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简要分析玛利亚的形象特点。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(6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 smtClean="0">
                <a:latin typeface="宋体"/>
                <a:ea typeface="华文细黑"/>
                <a:cs typeface="Times New Roman"/>
              </a:rPr>
              <a:t>★</a:t>
            </a:r>
            <a:endParaRPr lang="zh-CN" altLang="zh-CN" sz="2600" b="1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1710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13338" y="358544"/>
            <a:ext cx="7747094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问题反思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分析概括人物形象在阅读方面要关注哪些文字？思考时应注意哪些关系？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2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概括人物形象的准确问题是小说阅读中永远的问题。对于这个问题，你是如何解决的？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3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在准确概括的基础上对人物形象展开分析，如何才能做到具体、全面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532440" y="4660209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880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707904" y="483518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比对答案，领悟答案升格之道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755576" y="1900066"/>
            <a:ext cx="7488832" cy="121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请简要分析玛利亚的形象特点。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(6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原文《人体模特儿玛利亚》见学</a:t>
            </a:r>
            <a:r>
              <a:rPr lang="zh-CN" altLang="zh-CN" sz="2600" kern="100" dirty="0" smtClean="0">
                <a:latin typeface="IPAPANNEW"/>
                <a:ea typeface="华文细黑"/>
                <a:cs typeface="Times New Roman"/>
              </a:rPr>
              <a:t>案</a:t>
            </a:r>
            <a:r>
              <a:rPr lang="en-US" altLang="zh-CN" sz="2600" kern="100" dirty="0" smtClean="0">
                <a:latin typeface="IPAPANNEW"/>
                <a:ea typeface="华文细黑"/>
                <a:cs typeface="Times New Roman"/>
              </a:rPr>
              <a:t>8</a:t>
            </a:r>
            <a:r>
              <a:rPr lang="en-US" altLang="zh-CN" sz="2600" kern="100" dirty="0" smtClean="0"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latin typeface="+mn-ea"/>
                <a:cs typeface="Times New Roman"/>
              </a:rPr>
              <a:t>”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7110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08558" y="252815"/>
            <a:ext cx="7807858" cy="22707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35496" y="200318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35496" y="2648590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4564" y="3199267"/>
            <a:ext cx="8265280" cy="171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该答案极不规范：无层次，不分点，不会突出关键词。极不准确：误把表现当成特征。只有最后一句话勉强可以得分。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79712" y="2658389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2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1026" name="Picture 2" descr="\\常先平\d\常先平\源文件\二轮\语文\江苏专用\苏81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092" y="867365"/>
            <a:ext cx="5291156" cy="138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67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63014" y="442220"/>
            <a:ext cx="7951874" cy="19855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411510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22108" y="2578781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3147814"/>
            <a:ext cx="8047344" cy="1133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该答案太片面，只答出一点来，且分析不具体。形象特点不应只指性格特点。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66324" y="2575350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2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2050" name="Picture 2" descr="\\常先平\d\常先平\源文件\二轮\语文\江苏专用\苏82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9582"/>
            <a:ext cx="6402299" cy="116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9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63014" y="298204"/>
            <a:ext cx="7951874" cy="19855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267494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22108" y="2287149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5536" y="2778254"/>
            <a:ext cx="81193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该答案从外貌和性格两方面答出了玛利亚的形象特点。因分赋点，仍有一个要点未答出。且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工作散漫，爱打瞌睡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不能作为其形象特点，因为它只是表象，背后反映的是她的艰辛与坚强。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66324" y="2283718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4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3074" name="Picture 2" descr="\\常先平\d\常先平\源文件\二轮\语文\江苏专用\苏83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069" y="843558"/>
            <a:ext cx="6402299" cy="121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50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08558" y="391999"/>
            <a:ext cx="8023882" cy="43399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35496" y="33950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98" name="Picture 2" descr="\\常先平\d\常先平\源文件\二轮\语文\江苏专用\苏84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561" y="1061618"/>
            <a:ext cx="6402299" cy="345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51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1675049"/>
            <a:ext cx="8022200" cy="242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该答案规范：先概括</a:t>
            </a:r>
            <a:r>
              <a:rPr lang="en-US" altLang="zh-CN" sz="2600" kern="100" dirty="0">
                <a:latin typeface="Times New Roman"/>
                <a:ea typeface="华文细黑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叫定性概括</a:t>
            </a:r>
            <a:r>
              <a:rPr lang="en-US" altLang="zh-CN" sz="2600" kern="100" dirty="0">
                <a:latin typeface="Times New Roman"/>
                <a:ea typeface="华文细黑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，后分析</a:t>
            </a:r>
            <a:r>
              <a:rPr lang="en-US" altLang="zh-CN" sz="2600" kern="100" dirty="0">
                <a:latin typeface="Times New Roman"/>
                <a:ea typeface="华文细黑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叫定量分析</a:t>
            </a:r>
            <a:r>
              <a:rPr lang="en-US" altLang="zh-CN" sz="2600" kern="100" dirty="0">
                <a:latin typeface="Times New Roman"/>
                <a:ea typeface="华文细黑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；准确而全面，以性格为主，兼及外在形象特点。如在概括时不用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字句，直接把形象特点突出出来，更妙。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35496" y="1131590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</a:t>
            </a:r>
            <a:r>
              <a:rPr lang="zh-CN" altLang="en-US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79712" y="1141389"/>
            <a:ext cx="164660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6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590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1673" y="987574"/>
            <a:ext cx="8000767" cy="2827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玛利亚是一位伟大的母亲，她不仅外貌出众，而且十分坚强。在丈夫绝情不归的情况之下，她白天去做模特儿，晚上做夜班电车司机，勇敢地独自承担起了养育四个未成年子女的任务。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不幸、坚忍、尽责、充满母爱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也可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532440" y="4587974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78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1491630"/>
            <a:ext cx="8142274" cy="33865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做人物形象分析概括题对应的阅读应是筛选性阅读。先读一遍，把直接写人物言谈举止心理的文字找出；再看有无侧面表现人物的文字，如环境描写、他人的评价等；如有可能，最好筛选出能表明人物形象特点的词语。准确而全面地筛选，再定点细读，思考研判，这是做人物形象分析概括题的阅读要求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904" y="195486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>
                <a:latin typeface="微软雅黑" pitchFamily="34" charset="-122"/>
                <a:ea typeface="微软雅黑" pitchFamily="34" charset="-122"/>
                <a:cs typeface="Courier New"/>
              </a:rPr>
              <a:t>借题发挥，突破答题核心问题</a:t>
            </a:r>
          </a:p>
        </p:txBody>
      </p:sp>
      <p:sp>
        <p:nvSpPr>
          <p:cNvPr id="4" name="矩形 3"/>
          <p:cNvSpPr/>
          <p:nvPr/>
        </p:nvSpPr>
        <p:spPr>
          <a:xfrm>
            <a:off x="-36512" y="1059582"/>
            <a:ext cx="1872244" cy="432000"/>
          </a:xfrm>
          <a:prstGeom prst="rect">
            <a:avLst/>
          </a:prstGeom>
          <a:solidFill>
            <a:srgbClr val="36B2E6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阅读有径</a:t>
            </a:r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367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78593" y="1275606"/>
            <a:ext cx="7981839" cy="30164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一、定性概括准确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无论是整体分析人物形象还是从局部文字分析人物的性格和心理，其前提是定性概括，即他是什么样的人，有哪些性格特点，先来个准确定性。不少考生在此失误较多。那么如何准确定性呢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36512" y="609543"/>
            <a:ext cx="1872244" cy="432000"/>
          </a:xfrm>
          <a:prstGeom prst="rect">
            <a:avLst/>
          </a:prstGeom>
          <a:solidFill>
            <a:srgbClr val="36B2E6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答题有道</a:t>
            </a:r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92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4799" y="159137"/>
            <a:ext cx="8061657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从作者对人物的介绍和评价来把握人物。作者对待人物的态度至关重要。这种情感态度和评价有两种方式：一是对人物的思想倾向与性格特征进行直接评论，或者借作品中某一人物之口说出；二是通过人物自身的行为过程来暗示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要把人物的言行、心理等表现放在上下文语境中，尤其是放在全篇中前后观照，综合评判，必要时要结合作品的大背景来评判。要把人物的言行心理、行为观念与他的身份、地位、经历、教养等联系在一起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74057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2609" y="339502"/>
            <a:ext cx="7981839" cy="45076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特别注意从文中寻找能直接点明人物形象特点的词语。这样的词语用于答案中，能提高答题的准确度。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对于时代距离较远的人物或外国小说中的人物，分析时一定要结合历史时代特点，以及外国的文化观念和生活习惯，不可用我们自身固有的、现代的眼光和思维观察、思考。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5.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学会使用术语答题。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参见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步步高大一轮复习讲义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部分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8463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2759" y="195486"/>
            <a:ext cx="8223697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(2015·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浙江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阅读下面的文字，完成文后题目。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虎坊桥一带有一家平民化的回民馆子，叫烤肉刘。烤肉刘的生意不错，一到饭口，尤其是中午，人总是满的。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一个人是每天必到的，午晚两餐，都在这里。这条街上人都认识他，是个捡烂纸的。他穿得很破烂，总是一件油乎乎的烂棉袄，腰里系一根烂麻绳，没有衬衣。脸上说不清是什么颜色，好像是浅黄的。说不清有多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大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81263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57621" y="483518"/>
            <a:ext cx="7902811" cy="394749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岁数，六十几？七十几？一嘴牙七长八短，残缺不全。你吃点软和的花卷、面条，不好么？不，他总是要三个烧饼，歪着脑袋努力地啃啮。烧饼吃完，站起身子，找一个别人用过的碗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他可不在乎这个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，自言自语：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跟他们寻一口面汤。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喝了面汤，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回见！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没人理他，因为不知道他是向谁说的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algn="r">
              <a:lnSpc>
                <a:spcPct val="14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节选自汪曾祺小说《捡烂纸的老头》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400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2174" y="123478"/>
            <a:ext cx="8142274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概括该段所描写人物的形象特点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</a:t>
            </a: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本题考查分析概括人物形象的特点的能力。分析人物形象，要从该段中找出描写人物外貌、动作、语言、行为等的语句来分析。他衣着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很破烂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油乎乎的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系一根烂麻绳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可见其邋遢；其次，他有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六十几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七十几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，可见其年龄大，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一嘴牙七长八短，残缺不全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脸上说不清是什么颜色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足见其丑；最后，他牙口不好，却总是吃难咬的烧饼，毫不在乎地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找一个别人用过的碗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，同时又总是不断地说句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回见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，可见其怪异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  <a:p>
            <a:pPr lvl="0" algn="just">
              <a:lnSpc>
                <a:spcPct val="130000"/>
              </a:lnSpc>
            </a:pP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老丑；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邋遢；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怪异</a:t>
            </a:r>
            <a:r>
              <a:rPr lang="zh-CN" altLang="zh-CN" sz="24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720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78593" y="267494"/>
            <a:ext cx="7981839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阅读下面的文字，完成文后题目。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玉　米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刘国芳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头是市长的父亲，但在花园小区，没有一个人知道老头是市长的父亲。花园小区的住户，都是有身份或者说有钱的人，只有老头和他们格格不入。老头穿一身青布褂子，两只裤脚一只高一只低，脚上穿一双解放鞋。老头住进来好几天了，保安仍不认识他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5045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0601" y="425292"/>
            <a:ext cx="7981839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小区里很多人看着老头进去，他们的脸色很不好看，等老头走远了，都说：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我们这儿怎么会住进这样一个乡下老头呢？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老头不管别人说什么，进进出出自在得很。有时候，他会笑一笑，看着小区里的住户或者说看着那些邻居打招呼。但老头自作多情，那些邻居面无表情，根本不睬他。老头也不恼，只笑着跟自己说：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这城里人脸上怎么都像打了石膏一样？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6466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627534"/>
            <a:ext cx="7824565" cy="361656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后来的一天，老头闲不住了，老头自告奋勇在小区里扫地。小区本来请了清洁工，但那人懒，一天只在早上扫一次，其余时间便见不到他的人。那时候正是秋天，满地落叶，老头就拿一把扫把，提一只撮箕，扫地上的落叶。小区的人见老人满小区扫地，忽然就明白了，他们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原来这老头是扫地的！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48406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3859" y="186137"/>
            <a:ext cx="7824565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区有一个角落，大概有两三亩大。这儿也栽了草，但因为偏僻，没人精心管理，草长得稀稀拉拉。有一天，老头在这儿侍弄起来。开始，小区的人不知老头做什么，以为老头在栽草。过了几天，看见老头把地全翻了，才知道老头要栽东西。保安当然不会坐视不管。保安有一天拿着警棍走过来了，他们凶着老头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你在这儿做什么？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</a:p>
          <a:p>
            <a:pPr indent="660400" algn="just">
              <a:lnSpc>
                <a:spcPct val="140000"/>
              </a:lnSpc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老头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看这块地闲着，想种些庄稼。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73115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411510"/>
            <a:ext cx="8496944" cy="4217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保安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就咦一声，大声凶着说：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你以为这儿是你乡下呀？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老头说：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这地闲着不是浪费吗，种些庄稼多好？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几个保安不再跟老头</a:t>
            </a:r>
            <a:r>
              <a:rPr lang="zh-CN" altLang="zh-CN" sz="2600" kern="100" dirty="0">
                <a:latin typeface="宋体"/>
                <a:ea typeface="华文细黑"/>
                <a:cs typeface="宋体"/>
              </a:rPr>
              <a:t>啰</a:t>
            </a:r>
            <a:r>
              <a:rPr lang="zh-CN" altLang="zh-CN" sz="2600" kern="100" dirty="0">
                <a:latin typeface="楷体_GB2312"/>
                <a:ea typeface="华文细黑"/>
                <a:cs typeface="楷体_GB2312"/>
              </a:rPr>
              <a:t>嗦了，推走他，一直往小区外面推。保安仍没把这个老头当小区里的人，所以往外推他。老头看看要把自己推出小区了，便大声凶着保安说：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你推我去哪儿嘛，老子住这里呢！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保安这才住手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530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73208" y="502560"/>
            <a:ext cx="7959232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老头后来继续挖着那块地，保安也时常过来干涉，但并不奏效。老头倔得很，把他赶走了，他过了一会又来了。小区的人后来都知道老头要在那儿种庄稼，他们看着老头，总摇头，还说：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典型的一个农民，走哪儿都忘不了种地。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老头随人家怎么说，把地挖好了，竟种上了玉米。老头应该是种田的好手，几个月过去，那块地的玉米竟青青翠翠好看得很。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09901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95486"/>
            <a:ext cx="7902811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天深夜，有一个贼翻墙进来，然后潜进一户人家想偷东西。正要偷时，被发现了。贼跳窗跑了出去，然后往玉米地里跑。刚好保安往玉米地边走过，保安当即把蹿进玉米地的贼捉住了。这个小偷一看就是个乡下人，保安打了他两警棍，然后让人去喊老头来。看见老头来了后，保安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这个小偷一看就是一个乡下人，他是不是你一起的？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老头很生气，老头说：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他是你一起的差不多。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08063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339502"/>
            <a:ext cx="7981839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保安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说：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我现在才知道你为什么要在这儿栽玉米，原来是为了你们偷东西好藏身。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另一个保安甚至用警棍指着老头说：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你们肯定是一伙的，一伙乡下人合伙在城里偷东西。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老头暴怒起来，老头说：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放你妈的狗屁，你他妈的才是贼。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一个保安举着警棍打过来，还说：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看你一副贼相，还嘴硬。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56113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195486"/>
            <a:ext cx="7902811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这句话极大地伤害了老头，老头半晌说不出话来。后来老头说话了，老头说：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我是贼相，好，我让你们知道我是不是贼相。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老头说着，从身上拿出一只手机来。十分小巧的手机，很精致。老头迅速拨了个号，然后说：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你过来一下。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大概十几分钟后，市长就坐着车来了，市长一见老头就喊道：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爸，出什么事了？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lvl="0" indent="660400" algn="just">
              <a:lnSpc>
                <a:spcPct val="13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门口围满了人，有人认得市长，这人叫了起来：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这不是李市长吗？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1286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4799" y="159137"/>
            <a:ext cx="8061657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一伙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人鸦雀无声。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不一会，物业经理和开发商都来了。开发商一个劲地道歉，还跟老头说：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我们立即把几个保安辞了。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老头说：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那倒不必，我只是想让他们知道，我不是一副贼相。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这事过后，老头还是原来那个老头，老头每天拿着扫把撮箕出来扫地。见了人，仍然笑一笑。小区的人现在都知道老头是市长的父亲，见老头笑，也忙不迭地回一个笑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049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21436" y="195486"/>
            <a:ext cx="8155020" cy="45076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老头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的玉米地还在，老头真是侍弄庄稼的能手。那片地，后来真结出了一颗又一颗玉米。把这些玉米收了后，老头竟一户一户地去敲人家的门。门开了，老头递过去几颗玉米，然后说：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我栽的玉米，你们尝尝吧！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小区所有的人都高兴地接过老头送来的玉米，在老头走开后，有人说道：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难怪老头的儿子会当市长，原来老头人这么好。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</a:p>
          <a:p>
            <a:pPr indent="66040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选自刘国芳小小说作品集《时光如水》，有删改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0206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159137"/>
            <a:ext cx="8142274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小说中的老头是怎样的一个人？请简要概括。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住在城里一个花园小区的乡下人，当地市长的父亲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乡下人打扮，穿着朴素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见人就打招呼，对人热情、和气、宽容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④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为小区扫地，不显富摆阔，勤劳、热心、节俭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⑤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坚持在空地种庄稼，且种的玉米长得好，性格倔强，擅长种田</a:t>
            </a:r>
            <a:r>
              <a:rPr lang="zh-CN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；</a:t>
            </a:r>
            <a:endParaRPr lang="en-US" altLang="zh-CN" sz="26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⑥</a:t>
            </a:r>
            <a:r>
              <a:rPr lang="zh-CN" altLang="zh-CN" sz="26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不显权势，说他是贼，他暴怒，隐忍但自尊心强。</a:t>
            </a:r>
            <a:endParaRPr lang="zh-CN" altLang="zh-CN" sz="260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5331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159137"/>
            <a:ext cx="7902811" cy="47168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二、定量分析具体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所谓定量分析，就是要通过人物具体的言行心理等方面内容看出人物的性格特征，换言之，就是人物的性格特征表现在人物哪些言行心理等方面。通常，不少考生不会分析，或者分析笼统、空泛。那么，定量分析怎样才能具体呢？以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2015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年全国卷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Ⅰ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文学类文本阅读《马兰花》第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题第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小题为例。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小说在刻画马兰花这个形象时，突出了她的哪些性格特征？请简要分析。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8801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526121"/>
              </p:ext>
            </p:extLst>
          </p:nvPr>
        </p:nvGraphicFramePr>
        <p:xfrm>
          <a:off x="107504" y="267494"/>
          <a:ext cx="9236075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文档" r:id="rId4" imgW="9240160" imgH="3967841" progId="Word.Document.12">
                  <p:embed/>
                </p:oleObj>
              </mc:Choice>
              <mc:Fallback>
                <p:oleObj name="文档" r:id="rId4" imgW="9240160" imgH="39678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267494"/>
                        <a:ext cx="9236075" cy="396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196097"/>
              </p:ext>
            </p:extLst>
          </p:nvPr>
        </p:nvGraphicFramePr>
        <p:xfrm>
          <a:off x="179512" y="2715766"/>
          <a:ext cx="9167813" cy="3932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" name="文档" r:id="rId7" imgW="9240160" imgH="3972888" progId="Word.Document.12">
                  <p:embed/>
                </p:oleObj>
              </mc:Choice>
              <mc:Fallback>
                <p:oleObj name="文档" r:id="rId7" imgW="9240160" imgH="397288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9512" y="2715766"/>
                        <a:ext cx="9167813" cy="3932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910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246076"/>
              </p:ext>
            </p:extLst>
          </p:nvPr>
        </p:nvGraphicFramePr>
        <p:xfrm>
          <a:off x="467544" y="1295871"/>
          <a:ext cx="9167812" cy="394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文档" r:id="rId4" imgW="9240160" imgH="3979377" progId="Word.Document.12">
                  <p:embed/>
                </p:oleObj>
              </mc:Choice>
              <mc:Fallback>
                <p:oleObj name="文档" r:id="rId4" imgW="9240160" imgH="397937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7544" y="1295871"/>
                        <a:ext cx="9167812" cy="3940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04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4799" y="225179"/>
            <a:ext cx="8061657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通过上述答案事例，可以看出：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定量分析必须与定性概括结合，往往是先定性概括，再定量分析。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定量分析的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具体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表现：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扣住故事情节和人物具体生动的肖像描写、语言描写、动作描写、心理描写和神态描写，客观地分析，既不要架空，也不要以偏概全，分析要具体、全面。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可以用概括叙述的办法，把人物所做的事情写出来。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1470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1241656"/>
            <a:ext cx="7902811" cy="22661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如果一个性格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形象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特点有多个材料来表现，不一定全写，择其最突出的材料来写，最多不要超过两点。因为只要把意思说清楚了，不用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具体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得那样充分，多写会花去考场上宝贵的时间。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84759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06481" y="225179"/>
            <a:ext cx="7824565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</a:t>
            </a:r>
            <a:r>
              <a:rPr lang="zh-CN" altLang="zh-CN" sz="2600" b="1" kern="100" dirty="0" smtClean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悟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阅读下面的文字，完成文后题目。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猎　人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ctr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陈　毓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我终于启动穿越鳌山登太白山的决心。但两天前，我却在途中崴了脚，像一辆瘪了胎的车，不得已滞留在猎人的木屋。我的脚踝肿得厉害，可猎人宽慰我说，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等同伴回转来，你跑得会像山上的麋鹿一样快。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67493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230438"/>
            <a:ext cx="7902811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他采来草药，捣碎了敷在我肿痛的脚腕上。猎人说，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睡一晚，明早醒来，如果你愿意，你就能跟着我去打猎了。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打猎？能猎到什么？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猎人咧嘴笑：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你想要打到野鸡，山兔，羊鹿，还是狼？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他的语气像是说，整个群山都是他的花园，你想要剪一枝玫瑰，月季，还是菊花，全凭你的心思啦。但我偏说，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我早知道禁猎了，你能住在这山里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02281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625406"/>
            <a:ext cx="7670390" cy="33865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也是披着个猎人的名头，没准儿你是偷偷摸摸住在山里的，恐怕猎枪早被收了。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我意外地看见猎人一改刚才的天真和得意，脸上现出那么羞涩的表情来，低头嘟哝：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你说对了。野物少了，枪没了，我这个猎人也没了。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我一时有揭了别人短处的不安，就安慰猎人说，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若是你还能套住一只野兔，我就很知足了。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445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06428" y="403890"/>
            <a:ext cx="7594446" cy="422057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但猎人在这天早上唯一做的事，就是用埋在火塘里的火种点燃一些劈碎的木柴，使火焰升起来，再在火上烧开水罐里的水，泡一壶浓浓的茶。猎人倒一碗茶给我，又递过一大块锅盔，把一碟成盐和两根打蔫儿的青椒放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在我俩之间。我确信这就是我能得到的早餐了。我喝掉茶，再倒一碗茶，然后学猎人的样子，吃我的早餐。</a:t>
            </a:r>
            <a:r>
              <a:rPr lang="en-US" altLang="zh-CN" sz="1050" kern="100" dirty="0">
                <a:solidFill>
                  <a:prstClr val="black"/>
                </a:solidFill>
                <a:latin typeface="宋体"/>
                <a:cs typeface="Courier New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75746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510574"/>
            <a:ext cx="7824565" cy="39333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1050" kern="100" dirty="0" smtClean="0">
                <a:latin typeface="宋体"/>
                <a:ea typeface="华文细黑"/>
                <a:cs typeface="Courier New"/>
              </a:rPr>
              <a:t>        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如果是在早先，我不止给你野兔汤，我该给你更好的吃食。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他的语气不是歉意，是平淡。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lvl="0" algn="just"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好点的吃食是什么呢？我本想问，又忍住了。但山野寂静，我又从来没像现在这样清闲、无所事事过，就努力在我和这个寡言的猎人之间找话。我说，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这锅盔我猜是你老婆烙的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。猎人再次笑：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老婆子在山下开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饭馆，这个饼在店里卖得火。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63664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267494"/>
            <a:ext cx="7981839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猎人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老婆开的小饭馆是政府用于搬迁的创业扶持项目。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要不我死活不下山的。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猎人说，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老婆子倒是喜欢山下，说人多，不用整天哑巴似的不说几句话。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你呢，一个人跑来这山上？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猎人再次露出难为情的样子：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我待在山下会身子疼、脑壳疼、骨头疼。帮不了老太婆的忙，还让她替我操心，惹她烦，她就放我回山里住几天。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31198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195486"/>
            <a:ext cx="7981839" cy="468429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环顾简陋至极的木屋，我沉吟说，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如果能找一份适合你的工，你做不？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猎人吃惊地看着我，张大嘴巴，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你是说我能在山下打猎？山下除了人，鸡都见不到几只，还能打猎？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看来这哥们儿一心只在打猎上。我想起山下围栏开狩猎场的朋友，招徕城里人玩狩猎游戏，如果让这个真正的猎人在那里教习游客狩猎，打打那些家养的兔子、山鸡，不是让那些城里人玩的把戏更有真实感，顺便还把猎人给安置了？于是我肯定地回答猎人，我能帮他找到打猎的营生。猎人笑，眼里完全是听笑话的表情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3916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230438"/>
            <a:ext cx="7824565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我躺在一捆干草上晒太阳，在叮咚水声中蒙</a:t>
            </a:r>
            <a:r>
              <a:rPr lang="zh-CN" altLang="zh-CN" sz="2600" kern="100" dirty="0">
                <a:latin typeface="宋体"/>
                <a:ea typeface="华文细黑"/>
                <a:cs typeface="宋体"/>
              </a:rPr>
              <a:t>眬</a:t>
            </a:r>
            <a:r>
              <a:rPr lang="zh-CN" altLang="zh-CN" sz="2600" kern="100" dirty="0">
                <a:latin typeface="楷体_GB2312"/>
                <a:ea typeface="华文细黑"/>
                <a:cs typeface="楷体_GB2312"/>
              </a:rPr>
              <a:t>睡去。醒来。又睡去。这天晚饭时分，我打开我的背包，倒出里面的瓶瓶罐罐，一一开启，在地上摆了一大片，我说我请客，晚饭不用做了。猎人也不谦让，从床下摸出一瓶酒，找来两只碗倒上，我们就坐下吃喝。只是吃喝。我再次体会到面对一个语言金贵的人，安静的可贵。我发现直到现在，猎人也没问过我的职业、我的家庭、我从哪里来这样的话。即便我说要帮他</a:t>
            </a:r>
            <a:r>
              <a:rPr lang="zh-CN" altLang="zh-CN" sz="2600" kern="100" dirty="0" smtClean="0">
                <a:latin typeface="楷体_GB2312"/>
                <a:ea typeface="华文细黑"/>
                <a:cs typeface="楷体_GB2312"/>
              </a:rPr>
              <a:t>找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141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230438"/>
            <a:ext cx="8064896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楷体_GB2312"/>
                <a:ea typeface="华文细黑"/>
                <a:cs typeface="楷体_GB2312"/>
              </a:rPr>
              <a:t>到狩猎的差事，他也想不到对我作言语上的考察。我忽然领悟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了这个猎人身上珍稀的沉静，这使他走出我心存假象的卑微，使他的样子在我心里明亮起来，可敬起来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我在鸟雀的吵闹声中醒来，耳畔碎银般明亮的鸟鸣声，璀璨阳光透过猎人没有窗帘的窗子射在我眼睛上，晃得我睁不开眼，真是一个奇异的陌生的早上。我转动脚腕，不疼了，像是好了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051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34421" y="267494"/>
            <a:ext cx="7920879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你终于醒了。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猎人站在门边看着我说，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我都等你一个时辰了。你再不醒，菌子可要候老了。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我跟猎人走到一棵桦树后面，我先看见一棵巨大的菌子顶着露珠站在那里。围着那棵大菌子，一片大小相仿的小菌子侍从似的向四周铺开去。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猎人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找来一堆干透的柴火，在离菌子三米的地方点燃，而后等待柴火燃尽，直到火焰消失，只剩下一堆红火炭。猎人走到那片菌子边，蹲下，从腰间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抽出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0554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04704" y="403890"/>
            <a:ext cx="8061657" cy="422141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小刀片，先把那棵最大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菌子齐根割下，托在刀片上，捧到那堆红炭上，一棵又一棵的菌子就这样被捧到火炭上，猎人顺势用刀尖刨开菌子，随着吱吱叫声，一股清冽的香气升腾出来，向四周弥散。吱吱的叫声慢慢变小，菌子慢慢瘦小下去。猎人从怀里掏出一个纸包，倒出纸包里的盐和辣椒面，直到吱吱声最后消失，火炭从红变成黑灰。</a:t>
            </a:r>
            <a:endParaRPr lang="en-US" altLang="zh-CN" sz="2600" kern="100" dirty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924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8775" y="1086615"/>
            <a:ext cx="8061657" cy="249324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0400" algn="just">
              <a:lnSpc>
                <a:spcPct val="140000"/>
              </a:lnSpc>
              <a:spcAft>
                <a:spcPts val="0"/>
              </a:spcAft>
            </a:pP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随后我们吃掉火炭上全部的菌子。我们踢起潮润的土，掩埋了灰烬。站起来。太阳从桦树后面升腾起来，气象万千，美不能言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66040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选自《北京文学》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2014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年第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9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期，有删改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3834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33636" y="244634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Times New Roman"/>
                <a:ea typeface="华文细黑"/>
                <a:cs typeface="Times New Roman"/>
              </a:rPr>
              <a:t>3.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小说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中的猎人有哪些性格特点？请简要分析。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答案　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友善随和：宽慰受伤的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，采来草药为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医治脚伤；耐心等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醒来，与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一起分享美味的菌子。</a:t>
            </a:r>
            <a:endParaRPr lang="zh-CN" altLang="zh-CN" sz="24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淳朴率真：不愿下山，宁可独自住在简陋的木屋中；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请猎人吃饭，他并不刻意谦让，拿出酒与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共饮。</a:t>
            </a:r>
            <a:endParaRPr lang="zh-CN" altLang="zh-CN" sz="24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沉静寡言：不爱说话，需要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努力在两人间寻找话题；从不过问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的职业、家庭和来历；即使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400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说能为他在山下找到工作，他也不出言询问</a:t>
            </a:r>
            <a:r>
              <a:rPr lang="zh-CN" altLang="zh-CN" sz="2400" kern="1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388424" y="4588201"/>
            <a:ext cx="360000" cy="359813"/>
            <a:chOff x="8623505" y="4334074"/>
            <a:chExt cx="360000" cy="359813"/>
          </a:xfrm>
        </p:grpSpPr>
        <p:sp>
          <p:nvSpPr>
            <p:cNvPr id="8" name="椭圆 7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9" name="燕尾形 8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624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717179"/>
            <a:ext cx="9144000" cy="1502372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68774" y="1861195"/>
            <a:ext cx="2952328" cy="1069513"/>
          </a:xfrm>
          <a:prstGeom prst="rect">
            <a:avLst/>
          </a:prstGeom>
        </p:spPr>
        <p:txBody>
          <a:bodyPr wrap="square" lIns="68570" tIns="34285" rIns="68570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5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谢谢观看</a:t>
            </a:r>
            <a:endParaRPr lang="zh-CN" altLang="en-US" sz="5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25400" stA="30000" endPos="30000" dist="508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2095153" y="3094856"/>
            <a:ext cx="4104456" cy="911246"/>
          </a:xfrm>
          <a:prstGeom prst="rect">
            <a:avLst/>
          </a:prstGeom>
        </p:spPr>
        <p:txBody>
          <a:bodyPr vert="horz" lIns="68572" tIns="34286" rIns="68572" bIns="3428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endParaRPr lang="zh-CN" altLang="en-US" sz="18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标题 1">
            <a:hlinkClick r:id="rId2"/>
          </p:cNvPr>
          <p:cNvSpPr txBox="1">
            <a:spLocks/>
          </p:cNvSpPr>
          <p:nvPr/>
        </p:nvSpPr>
        <p:spPr>
          <a:xfrm>
            <a:off x="4422651" y="3089523"/>
            <a:ext cx="2976711" cy="911246"/>
          </a:xfrm>
          <a:prstGeom prst="rect">
            <a:avLst/>
          </a:prstGeom>
        </p:spPr>
        <p:txBody>
          <a:bodyPr vert="horz" lIns="68572" tIns="34286" rIns="68572" bIns="3428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www.91taoke.com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6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5774</TotalTime>
  <Words>6807</Words>
  <Application>Microsoft Office PowerPoint</Application>
  <PresentationFormat>全屏显示(16:9)</PresentationFormat>
  <Paragraphs>224</Paragraphs>
  <Slides>83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83</vt:i4>
      </vt:variant>
    </vt:vector>
  </HeadingPairs>
  <TitlesOfParts>
    <vt:vector size="85" baseType="lpstr">
      <vt:lpstr>Office 主题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dreamsummit</cp:lastModifiedBy>
  <cp:revision>737</cp:revision>
  <dcterms:modified xsi:type="dcterms:W3CDTF">2015-10-09T09:20:29Z</dcterms:modified>
</cp:coreProperties>
</file>