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522" r:id="rId2"/>
    <p:sldId id="387" r:id="rId3"/>
    <p:sldId id="601" r:id="rId4"/>
    <p:sldId id="333" r:id="rId5"/>
    <p:sldId id="459" r:id="rId6"/>
    <p:sldId id="414" r:id="rId7"/>
    <p:sldId id="562" r:id="rId8"/>
    <p:sldId id="620" r:id="rId9"/>
    <p:sldId id="654" r:id="rId10"/>
    <p:sldId id="676" r:id="rId11"/>
    <p:sldId id="655" r:id="rId12"/>
    <p:sldId id="656" r:id="rId13"/>
    <p:sldId id="657" r:id="rId14"/>
    <p:sldId id="658" r:id="rId15"/>
    <p:sldId id="659" r:id="rId16"/>
    <p:sldId id="660" r:id="rId17"/>
    <p:sldId id="678" r:id="rId18"/>
    <p:sldId id="677" r:id="rId19"/>
    <p:sldId id="621" r:id="rId20"/>
    <p:sldId id="680" r:id="rId21"/>
    <p:sldId id="681" r:id="rId22"/>
    <p:sldId id="682" r:id="rId23"/>
    <p:sldId id="679" r:id="rId24"/>
    <p:sldId id="402" r:id="rId25"/>
    <p:sldId id="524" r:id="rId26"/>
    <p:sldId id="674" r:id="rId27"/>
    <p:sldId id="685" r:id="rId28"/>
    <p:sldId id="684" r:id="rId29"/>
    <p:sldId id="703" r:id="rId30"/>
    <p:sldId id="704" r:id="rId31"/>
    <p:sldId id="526" r:id="rId32"/>
    <p:sldId id="686" r:id="rId33"/>
    <p:sldId id="431" r:id="rId34"/>
    <p:sldId id="373" r:id="rId35"/>
    <p:sldId id="675" r:id="rId36"/>
    <p:sldId id="570" r:id="rId37"/>
    <p:sldId id="590" r:id="rId38"/>
    <p:sldId id="591" r:id="rId39"/>
    <p:sldId id="439" r:id="rId40"/>
    <p:sldId id="440" r:id="rId41"/>
    <p:sldId id="634" r:id="rId42"/>
    <p:sldId id="480" r:id="rId43"/>
    <p:sldId id="616" r:id="rId44"/>
    <p:sldId id="592" r:id="rId45"/>
    <p:sldId id="687" r:id="rId46"/>
    <p:sldId id="441" r:id="rId47"/>
    <p:sldId id="617" r:id="rId48"/>
    <p:sldId id="618" r:id="rId49"/>
    <p:sldId id="571" r:id="rId50"/>
    <p:sldId id="593" r:id="rId51"/>
    <p:sldId id="594" r:id="rId52"/>
    <p:sldId id="595" r:id="rId53"/>
    <p:sldId id="689" r:id="rId54"/>
    <p:sldId id="690" r:id="rId55"/>
    <p:sldId id="691" r:id="rId56"/>
    <p:sldId id="692" r:id="rId57"/>
    <p:sldId id="693" r:id="rId58"/>
    <p:sldId id="694" r:id="rId59"/>
    <p:sldId id="695" r:id="rId60"/>
    <p:sldId id="696" r:id="rId61"/>
    <p:sldId id="697" r:id="rId62"/>
    <p:sldId id="698" r:id="rId63"/>
    <p:sldId id="699" r:id="rId64"/>
    <p:sldId id="266" r:id="rId65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339966"/>
    <a:srgbClr val="3114AC"/>
    <a:srgbClr val="E46C0A"/>
    <a:srgbClr val="161B88"/>
    <a:srgbClr val="98B954"/>
    <a:srgbClr val="FFFFCC"/>
    <a:srgbClr val="CCFF33"/>
    <a:srgbClr val="99CC00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27" autoAdjust="0"/>
    <p:restoredTop sz="98667" autoAdjust="0"/>
  </p:normalViewPr>
  <p:slideViewPr>
    <p:cSldViewPr>
      <p:cViewPr>
        <p:scale>
          <a:sx n="125" d="100"/>
          <a:sy n="125" d="100"/>
        </p:scale>
        <p:origin x="-1278" y="-540"/>
      </p:cViewPr>
      <p:guideLst>
        <p:guide orient="horz" pos="162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84124-CDD9-49F2-BF2B-46328A7A501A}" type="datetimeFigureOut">
              <a:rPr lang="zh-CN" altLang="en-US" smtClean="0"/>
              <a:t>2015/10/9 Friday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04987-94A8-4214-B387-FD5AF34F49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416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标题幻灯片">
    <p:bg>
      <p:bgPr>
        <a:solidFill>
          <a:srgbClr val="F3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1735213"/>
            <a:ext cx="9144000" cy="18446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5580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279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1724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7" r:id="rId2"/>
    <p:sldLayoutId id="2147483649" r:id="rId3"/>
    <p:sldLayoutId id="2147483651" r:id="rId4"/>
    <p:sldLayoutId id="2147483656" r:id="rId5"/>
  </p:sldLayoutIdLst>
  <p:timing>
    <p:tnLst>
      <p:par>
        <p:cTn id="1" dur="indefinite" restart="never" nodeType="tmRoot"/>
      </p:par>
    </p:tnLst>
  </p:timing>
  <p:txStyles>
    <p:titleStyle>
      <a:lvl1pPr algn="ctr" defTabSz="68586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01" indent="-257201" algn="l" defTabSz="68586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68" indent="-214334" algn="l" defTabSz="68586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336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70" indent="-171467" algn="l" defTabSz="68586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205" indent="-171467" algn="l" defTabSz="68586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138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073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07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942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3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68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03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37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672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06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54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47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slide" Target="slide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91taoke.com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93375" y="1779662"/>
            <a:ext cx="6559145" cy="163333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spc="-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</a:t>
            </a:r>
            <a:r>
              <a:rPr lang="zh-CN" altLang="en-US" sz="3600" b="1" spc="-7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 </a:t>
            </a:r>
            <a:r>
              <a:rPr lang="en-US" altLang="zh-CN" sz="3600" b="1" spc="-7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3600" b="1" spc="-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600" b="1" spc="-7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抓住</a:t>
            </a:r>
            <a:r>
              <a:rPr lang="zh-CN" altLang="en-US" sz="3600" b="1" spc="-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情节结构设置特点，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综合分析其作用</a:t>
            </a:r>
          </a:p>
        </p:txBody>
      </p:sp>
      <p:sp>
        <p:nvSpPr>
          <p:cNvPr id="5" name="矩形 4"/>
          <p:cNvSpPr/>
          <p:nvPr/>
        </p:nvSpPr>
        <p:spPr>
          <a:xfrm>
            <a:off x="-36512" y="1311835"/>
            <a:ext cx="5544616" cy="381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第四章　小说阅读：以“人”为主，综合思考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4" t="6270" r="-1016" b="1"/>
          <a:stretch/>
        </p:blipFill>
        <p:spPr>
          <a:xfrm>
            <a:off x="-19941" y="1707654"/>
            <a:ext cx="2730456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20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059582"/>
            <a:ext cx="9144000" cy="30785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71304" y="1113551"/>
            <a:ext cx="817716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分析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小说的情节结构是高考小说阅读常见题型之一。值得关注的是高考考查的变化，即由过去单一地从局部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如某一情节、段落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切入考查转为更加注意小说情节设置及宏观结构特点的整体考查。二轮复习，既要复习好传统题型，更要重视这个新动向，把它的训练落到实处。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-36511" y="580146"/>
            <a:ext cx="3096344" cy="529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学案略</a:t>
            </a: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语</a:t>
            </a:r>
          </a:p>
        </p:txBody>
      </p:sp>
      <p:sp>
        <p:nvSpPr>
          <p:cNvPr id="9" name="矩形 8"/>
          <p:cNvSpPr/>
          <p:nvPr/>
        </p:nvSpPr>
        <p:spPr>
          <a:xfrm>
            <a:off x="323527" y="570744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81090" y="555526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220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7937" y="1275606"/>
            <a:ext cx="9151937" cy="2664296"/>
          </a:xfrm>
          <a:prstGeom prst="rect">
            <a:avLst/>
          </a:prstGeom>
          <a:solidFill>
            <a:srgbClr val="F9F9F9"/>
          </a:solidFill>
          <a:ln w="9525">
            <a:solidFill>
              <a:srgbClr val="E2E2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278577" y="2072253"/>
            <a:ext cx="428690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270706" y="2781623"/>
            <a:ext cx="43297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272383" y="3499524"/>
            <a:ext cx="4328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hlinkClick r:id="rId2" action="ppaction://hlinksldjump"/>
          </p:cNvPr>
          <p:cNvSpPr/>
          <p:nvPr/>
        </p:nvSpPr>
        <p:spPr>
          <a:xfrm>
            <a:off x="2339752" y="1563638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自我诊断，找出答题能力短板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hlinkClick r:id="rId3" action="ppaction://hlinksldjump"/>
          </p:cNvPr>
          <p:cNvSpPr/>
          <p:nvPr/>
        </p:nvSpPr>
        <p:spPr>
          <a:xfrm>
            <a:off x="2347372" y="2274193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比对答案，领悟答案升格之道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>
            <a:hlinkClick r:id="rId4" action="ppaction://hlinksldjump"/>
          </p:cNvPr>
          <p:cNvSpPr/>
          <p:nvPr/>
        </p:nvSpPr>
        <p:spPr>
          <a:xfrm>
            <a:off x="2347372" y="2966290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借题发挥，突破答题核心问题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251520" y="724162"/>
            <a:ext cx="3096344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栏目索引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1558" y="714760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769121" y="699542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73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934608"/>
            <a:ext cx="8377064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阅读下面的文字，完成文后题目。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ctr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职　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ctr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汪曾祺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文林街一年四季，从早到晚，有各种吆喝叫卖的声音，大人小孩都听得很熟了。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有旧衣烂衫找来卖！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我一辈子也没有听见过这么脆的嗓子，就像一个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牙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79912" y="267494"/>
            <a:ext cx="5364088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自我诊断，找出答题能力短板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13763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2333" y="267494"/>
            <a:ext cx="8294123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口极好的人咬着一个脆萝卜似的。这是一个中年的女人，她的声音很高，拉得很长，一口气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有人买贵州遵义板桥的化风丹？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好像只看见这人走来走去，吆喝着，没有见有人买过他的化风丹。这位贵州老乡，你想必是板桥的人了，你为什么总在昆明呆着呢？你有时也回老家看看么？黄昏以后，直至夜深，就有一个极其低沉苍老的声音，很悲凉地喊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：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64995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4182" y="123478"/>
            <a:ext cx="8142274" cy="474591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壁虱药！虼蚤药！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壁虱即臭虫。他这时候出来吆卖是有道理的。白天大家都忙着，不到快挨咬，或已经挨咬的时候，想不起买壁虱药、虼蚤药。在这些耳熟的叫卖声中，还有一种，是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：</a:t>
            </a:r>
            <a:endParaRPr lang="en-US" altLang="zh-CN" sz="10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椒盐饼子西洋糕！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</a:t>
            </a:r>
            <a:endParaRPr lang="en-US" altLang="zh-CN" sz="10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卖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椒盐饼子西洋糕的是一个孩子。他斜挎着一个腰圆形的扁浅木盆，从早到晚，穿街过巷，吆喝着。这孩子也就是十一二岁，如果上学，该是小学五六年级。但是他没有上过学。</a:t>
            </a:r>
            <a:endParaRPr lang="zh-CN" altLang="zh-CN" sz="10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48372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159137"/>
            <a:ext cx="8305934" cy="471686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从侧面约略知道这孩子的身世。非常简单。他是个孤儿，父亲死得早，母亲给人家洗衣服。他还有个外婆，在大西门外摆一个茶摊卖茶，卖葵花子。他长大了，得自己挣饭吃。母亲托人求了糕点铺的杨老板，他就做了糕点铺的小伙计。晚上发面，天一亮就起来烧火，帮师傅蒸糕、打饼，白天挎着木盆去卖。这孩子是个小大人。他非常尽职，毫不贪玩。遇有唱花灯的、耍猴的、耍木脑壳戏的，他从不挤进人群去看，只是找一个有荫凉、引人注意的地方站着，高声吆喝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1895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4341" y="123478"/>
            <a:ext cx="8294123" cy="481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每天下午，在华山西路、逼死坡前要过龙云将军的马。他每天都是这时经过逼死坡，他很爱看这些马。黑马、青马、枣红马。有一匹白马，真是一条龙，高腿狭面，长腰秀颈，雪白雪白。他站在路边看不厌，但是他没有忘记吆喝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   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椒盐饼子西洋糕！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endParaRPr lang="en-US" altLang="zh-CN" sz="1050" kern="100" dirty="0">
              <a:latin typeface="宋体"/>
              <a:cs typeface="Courier New"/>
            </a:endParaRPr>
          </a:p>
          <a:p>
            <a:pPr lvl="0" indent="660400" algn="just">
              <a:lnSpc>
                <a:spcPct val="140000"/>
              </a:lnSpc>
            </a:pPr>
            <a:r>
              <a:rPr lang="zh-CN" altLang="zh-CN" sz="2600" u="heavy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饼子和糕卖给谁呢？卖给这些马吗？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他吆喝得很好听，有腔有调。若是谱出来，就是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：</a:t>
            </a:r>
            <a:endParaRPr lang="en-US" altLang="zh-CN" sz="2600" kern="100" dirty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2215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1400" y="1785899"/>
            <a:ext cx="8377064" cy="1145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放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了学的孩子也觉得他吆喝得好听，爱学他。但是他们把字眼改了，变成了：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pic>
        <p:nvPicPr>
          <p:cNvPr id="1026" name="Picture 2" descr="\\常先平\d\常先平\源文件\二轮\语文\江苏专用\语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30950"/>
            <a:ext cx="3926923" cy="103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\\常先平\d\常先平\源文件\二轮\语文\江苏专用\语2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734" y="3266795"/>
            <a:ext cx="3926923" cy="110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909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123478"/>
            <a:ext cx="8294123" cy="4716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昆明人读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饼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字不走鼻音，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饼子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鼻子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很相近。他在前面吆喝，孩子们在他身后模仿：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捏着鼻子吹洋号！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这又不含什么恶意，他并不发急生气，爱学就学吧。这些上学的孩子比卖糕饼的孩子要小两三岁，他们大都吃过他的椒盐饼子西洋糕。他们长大了，还会想起这个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捏着鼻子吹洋号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，俨然这就是卖糕饼的小大人的名字。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这一天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，上午十一点钟光景，我在一条巷子里看见他在前面走。这是一条很长的、僻静的巷子。穿过这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条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84098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6461" y="159137"/>
            <a:ext cx="8212003" cy="4773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巷子，便是城墙，往左一拐，不远就是大西门了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我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知道今天是他外婆的生日，他是上外婆家吃饭去的。他跟杨老板请了几个小时的假，把卖剩的糕饼交回到柜上，才去。虽然只是背影，但看得出他新剃了头，换了一身干净衣裳。我第一次看到这孩子没有挎着浅盆，散着手走着，觉得很新鲜。他高高兴兴，大摇大摆地走着。忽然回过头来看看。他看到巷子里没有人，忽然大声地、清清楚楚地吆喝了一声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捏着鼻子吹洋号！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……”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61607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32769" y="987574"/>
            <a:ext cx="758364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在写主人公的叫卖声之前，作者先写了其他几种叫卖声，请分析这样设计的作用。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丰富故事的背景，映衬卖糕饼的孩子的叫卖声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扩大主题内涵，表达底层民众生活的苦辛。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0079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68859" y="771550"/>
            <a:ext cx="7891573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小说的结尾有什么特点？试作简要赏析。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用模仿的叫卖声结尾，难得的轻松一刻反衬小孩职业的辛苦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生动刻画小孩卸去职业束缚后的率性天真，表达孩子对自由的向往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再次重复上文的叫卖声，使得文章结构富有节奏感。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04718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54341" y="159137"/>
            <a:ext cx="8294123" cy="4716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阅读下面的文字，完成文后题目。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人体模特儿玛利亚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席慕容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布鲁塞尔学画的时候，早上都是人体写生的课，画室里经常有两三个模特儿摆姿势给我们画。他们之中大多数的模特儿都有了好几年的经验，也都很敬业。每天准时来，准时走，只要一到上课时间，一走上他的位置，一摆好姿势，他就不再说话也不再动作，在几十分钟的时间里，安静沉稳得如一具雕像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98435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2333" y="267494"/>
            <a:ext cx="8294123" cy="4539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这就是我们为什么不能忍受那个叫作玛利亚的模特儿的原因了。因为她不但常常迟到，常常借故早退，并且，摆姿势的时候，从来不能让我们满意。如果是坐着的姿势的话，还勉强对付。可是，因为她有着一副长而瘦削的身材，所以教授常常要求她摆出站立的姿势。因此，多半的时间，她都是站着的。在开始的五分到十分钟里面，她还算合作，还能努力地保持直立的姿势，努力地睁大她那很黑很深的眼睛，但是，只要时间稍微久一点，她就开始摇晃了，眼睛也时开时闭，有时候还会自说自话起来。</a:t>
            </a:r>
            <a:endParaRPr lang="zh-CN" altLang="zh-CN" sz="25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8074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45760" y="159137"/>
            <a:ext cx="8130696" cy="4716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那个时候，同学们就开始低声埋怨，我也会一阵一阵地觉得烦躁。平常的我可以开玩笑，可以容忍一切的散漫和疏忽；但是，站在画布前的我，尤其是那个二十二三岁时年轻气盛的我，是绝对不能容许有一丝一毫的差错的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当然，在起初的时候，我还是尽量容忍。可是，到那一天，我实在是受不了了。那天，上课的时候，爱玛带了几个橘子来，那是个教授不在的上午，画室里自然就活泼了一点。爱玛剥橘子给我们吃，画室里充满了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橘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95686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61951" y="267494"/>
            <a:ext cx="7970489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子皮的香气。这个时候，玛利亚忽然说话了，就在木制的高高的写生台上，她向爱玛说：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请你给我一点橘子皮吃好吗？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endParaRPr lang="en-US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大家都有点吃惊，很少有正在工作中的模特儿会开口说话，并且开口要东西吃的，而且要的是橘子的皮！爱玛有点不好意思，赶快递给她几瓣橘子，但是，玛利亚不要，她只要橘子皮，她说：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我喜欢吃橘子皮，可以提神。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92383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89943" y="267494"/>
            <a:ext cx="7970489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全班都哄笑了起来。真的啊，这个老爱打瞌睡的玛利亚实在是需要提提神的啊！而我的忍耐已经达到极限了！整个早上，对画室里的嘈杂，对玛利亚的不合作，对正在画的那张画的毫无进展，对这所有一切的不满都在这个时候爆发了出来。我把笔摔进画箱里，把画箱用力地大声地关上，然后拿着画布气冲冲地走出画室。无论如何，这样一个本来可以用功的早上是完全浪费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20129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4799" y="225179"/>
            <a:ext cx="8061657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晚上，在宿舍里，在灯下，我又把那张画再拿出来端详，想看一看还有些什么可以努力或者补救的办法。画布上的玛利亚面对着我。其实，如果不是这样瘦削和无神的话，她的轮廓应该可以算是很美丽的。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隔壁的阿丽丝跑过来找我聊天，她是一间公立医院的护士。那天晚上，她一看那张画就叫了起来：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我的天！你把她画得真像！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我很奇怪地问道：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怎么，你认识玛利亚吗？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怎么不认识，在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中学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66511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2759" y="195486"/>
            <a:ext cx="8223697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里，她高我几级，长得漂亮，一毕业就结婚了。可是，生了四个孩子以后，有一天，她丈夫一句话也不说就走了，隔了很久才不知道从什么地方寄了封没有回信地址的信来，说对不起她，劝她把四个孩子送到育幼院。你看，有这样荒唐的事！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endParaRPr lang="en-US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阿丽丝说着说着竟然笑了起来。是啊，她的未婚夫每天下班以后都会来找她，两个人甜甜蜜蜜地说上好多话，她怎么能够忍受玛利亚这样荒唐的婚姻呢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！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34441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483518"/>
            <a:ext cx="7902811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去年，我在街上碰到她，她如果不叫我，我还真不敢认她哩！她说，她拼命也要保住这四个孩子，绝不让他们遭到分离的命运。她已经学会了开电车，所以，你别小看她，她白天去你们学校做模特儿，晚上可就是夜班电车的女司机哩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我怔住了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从那天以后，我一直不太敢正视玛利亚，在她的面前，我一直不太敢抬起头来。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08794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21970" y="1635646"/>
            <a:ext cx="7594446" cy="11467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文中玛利亚要橘子皮的情节在全文中有何作用？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(6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b="1" kern="100" dirty="0" smtClean="0">
                <a:latin typeface="宋体"/>
                <a:ea typeface="华文细黑"/>
                <a:cs typeface="Times New Roman"/>
              </a:rPr>
              <a:t>★</a:t>
            </a:r>
            <a:endParaRPr lang="zh-CN" altLang="zh-CN" sz="1050" b="1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35953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707475"/>
            <a:ext cx="7747094" cy="30164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问题反思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1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关于小说的情节结构知识，你是否掌握得很牢固，并能运用到阅读和答题中呢？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2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小说情节结构的整体与局部考查题，分别有哪些提问方式，各自的答题角度是什么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532440" y="4660209"/>
            <a:ext cx="360000" cy="359813"/>
            <a:chOff x="8623505" y="4334074"/>
            <a:chExt cx="360000" cy="359813"/>
          </a:xfrm>
        </p:grpSpPr>
        <p:sp>
          <p:nvSpPr>
            <p:cNvPr id="4" name="椭圆 3">
              <a:hlinkClick r:id="rId2" action="ppaction://hlinksldjump"/>
            </p:cNvPr>
            <p:cNvSpPr/>
            <p:nvPr userDrawn="1"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燕尾形 4">
              <a:hlinkClick r:id="rId2" action="ppaction://hlinksldjump"/>
            </p:cNvPr>
            <p:cNvSpPr/>
            <p:nvPr userDrawn="1"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466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707904" y="483518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比对答案，领悟答案升格之道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899592" y="1821405"/>
            <a:ext cx="7272808" cy="121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题目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文中玛利亚要橘子皮的情节在全文中有何作用？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(6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　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原文见</a:t>
            </a:r>
            <a:r>
              <a:rPr lang="en-US" altLang="zh-CN" sz="2600" kern="100" dirty="0">
                <a:latin typeface="+mn-ea"/>
                <a:cs typeface="Times New Roman"/>
              </a:rPr>
              <a:t>“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自我诊断</a:t>
            </a:r>
            <a:r>
              <a:rPr lang="en-US" altLang="zh-CN" sz="2600" kern="100" dirty="0">
                <a:latin typeface="+mn-ea"/>
                <a:cs typeface="Times New Roman"/>
              </a:rPr>
              <a:t>”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7110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08558" y="805072"/>
            <a:ext cx="7807858" cy="1531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35496" y="752575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35496" y="2480767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4564" y="3031444"/>
            <a:ext cx="8265280" cy="620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该答案纯用套话答题，根本没有与原文结合起来。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79712" y="2490566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0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2050" name="Picture 2" descr="\\常先平\d\常先平\源文件\二轮\语文\江苏专用\苏76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860" y="1515731"/>
            <a:ext cx="5063784" cy="511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67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80566" y="175975"/>
            <a:ext cx="7951874" cy="26970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123478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22108" y="2841426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7544" y="3273474"/>
            <a:ext cx="7786268" cy="1687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该答案从情节角度答得很好，可惜角度太单一。因为像这样笼统地问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有何作用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题，可以从情节、人物、主题等多角度回答。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66324" y="2851225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3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3074" name="Picture 2" descr="\\常先平\d\常先平\源文件\二轮\语文\江苏专用\苏77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839" y="706457"/>
            <a:ext cx="6127178" cy="1945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9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08558" y="1040071"/>
            <a:ext cx="8023882" cy="30974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35496" y="987574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098" name="Picture 2" descr="\\常先平\d\常先平\源文件\二轮\语文\江苏专用\苏78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094" y="1545282"/>
            <a:ext cx="6127178" cy="2192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05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94116" y="771550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9552" y="1319554"/>
            <a:ext cx="7786268" cy="3021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该答案注意涉及人物、情节等角度，但判断几乎全错。这一情节只是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因疲劳而做出的举动，不是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真实性格的反映。做电车司机根本不是文中情节，而是阿丽丝的介绍。看来，该考生在深入阅读与准确上欠深入，欠积累。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38332" y="781349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1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794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08558" y="1040071"/>
            <a:ext cx="8023882" cy="30974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35496" y="987574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122" name="Picture 2" descr="\\常先平\d\常先平\源文件\二轮\语文\江苏专用\苏79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456" y="1697954"/>
            <a:ext cx="6739896" cy="2097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97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94116" y="771550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9552" y="1319554"/>
            <a:ext cx="7786268" cy="2420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该答案能从情节与人物两个角度准确答题，较好。可是考生只注意了下文，而忽略了与上文情节的关系。如果是中间情节，分析其情节作用时应兼顾前文和后文，不应习惯性地只答后文。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38332" y="781349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4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042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08558" y="247983"/>
            <a:ext cx="8023882" cy="462802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35496" y="195486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答案</a:t>
            </a:r>
            <a:endParaRPr lang="zh-CN" altLang="en-US" sz="2000" b="1" dirty="0">
              <a:solidFill>
                <a:srgbClr val="3399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146" name="Picture 2" descr="\\常先平\d\常先平\源文件\二轮\语文\江苏专用\苏80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30" y="766421"/>
            <a:ext cx="7413886" cy="3965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51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10240" y="1779662"/>
            <a:ext cx="8022200" cy="1600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该答案三个角度完整、准确。前两点是小说文本特有的，是异于散文中作用题之处。尤其值得称道的是第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点，体现了散文与小说作用题的共同之处。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35496" y="1131590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满</a:t>
            </a:r>
            <a:r>
              <a:rPr lang="zh-CN" altLang="en-US" sz="20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赏析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79712" y="1141389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6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590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1672" y="280678"/>
            <a:ext cx="8000767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参考答案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有助于表现人物形象。玛利亚看似随便的举动，实则是她有责任心的表现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照应上文有关玛利亚工作时看似散漫、使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难以容忍的叙写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推动故事情节的发展。正是玛利亚要橘子皮才惹恼了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，导致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发怒离开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④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为下文阿丽丝介绍她的生活现状埋下伏笔。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评分建议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每点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分，答对三点即可。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532440" y="4587974"/>
            <a:ext cx="360000" cy="359813"/>
            <a:chOff x="8623505" y="4334074"/>
            <a:chExt cx="360000" cy="359813"/>
          </a:xfrm>
        </p:grpSpPr>
        <p:sp>
          <p:nvSpPr>
            <p:cNvPr id="4" name="椭圆 3">
              <a:hlinkClick r:id="rId2" action="ppaction://hlinksldjump"/>
            </p:cNvPr>
            <p:cNvSpPr/>
            <p:nvPr userDrawn="1"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燕尾形 4">
              <a:hlinkClick r:id="rId2" action="ppaction://hlinksldjump"/>
            </p:cNvPr>
            <p:cNvSpPr/>
            <p:nvPr userDrawn="1"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578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85820" y="1779662"/>
            <a:ext cx="8142274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答情节结构题对应的阅读是整体阅读与局部阅读相结合。首先是整体阅读，整体把握全文的情节：描写对象是谁？写了什么事？事情的过程是怎样的？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把情节内容梳理、概括出。其次是局部阅读，它有两层含意：一是如果是整体分析情节结构题，则要定点细读首尾文字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、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7904" y="195486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>
                <a:latin typeface="微软雅黑" pitchFamily="34" charset="-122"/>
                <a:ea typeface="微软雅黑" pitchFamily="34" charset="-122"/>
                <a:cs typeface="Courier New"/>
              </a:rPr>
              <a:t>借题发挥，突破答题核心问题</a:t>
            </a:r>
          </a:p>
        </p:txBody>
      </p:sp>
      <p:sp>
        <p:nvSpPr>
          <p:cNvPr id="4" name="矩形 3"/>
          <p:cNvSpPr/>
          <p:nvPr/>
        </p:nvSpPr>
        <p:spPr>
          <a:xfrm>
            <a:off x="-36512" y="1059582"/>
            <a:ext cx="1872244" cy="432000"/>
          </a:xfrm>
          <a:prstGeom prst="rect">
            <a:avLst/>
          </a:prstGeom>
          <a:solidFill>
            <a:srgbClr val="36B2E6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阅读有径</a:t>
            </a:r>
            <a:endParaRPr lang="en-U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367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63859" y="1131590"/>
            <a:ext cx="7824565" cy="301640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线索文字；二是如果是局部情节特点和作用题，则需要对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该情节文字定点精读、细读，看看它与上下文的情节有着怎样的关联，情节的具体内容是什么等。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lvl="0" algn="just">
              <a:lnSpc>
                <a:spcPct val="150000"/>
              </a:lnSpc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无论是整体阅读还是局部阅读，虽然两者有所侧重，但做题时要紧密结合起来使用。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19032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5536" y="1131590"/>
            <a:ext cx="8142274" cy="33865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一、情节结构整体分析题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这类题常见的提问方式有：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小说的构思有什么特点？请简要分析。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小说是如何讲述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×××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故事的？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小说情节安排有什么特点？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④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小说结构有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×××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特点，请分析为什么这样安排。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答这类题，常见的切入角度有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：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36512" y="609543"/>
            <a:ext cx="1872244" cy="432000"/>
          </a:xfrm>
          <a:prstGeom prst="rect">
            <a:avLst/>
          </a:prstGeom>
          <a:solidFill>
            <a:srgbClr val="36B2E6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答题有道</a:t>
            </a:r>
            <a:endParaRPr lang="en-U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92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7544" y="123478"/>
            <a:ext cx="8061657" cy="471686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线索是什么，有什么特点。如以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××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物或事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为线索，线索有明有暗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叙事特点是什么。如使用顺叙、倒叙、插叙等，或者使用了第几人称。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情节安排有什么特点。如一波三折，巧设悬念法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误会法、突转法等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④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段落安排有什么特点，关键是首尾，重中之重是结尾。结尾是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欧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亨利笔法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还是以景结情还是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大团圆式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74057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57621" y="697414"/>
            <a:ext cx="7902811" cy="33865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至于作用，也应综合考虑：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给叙事、情节带来怎样的好处。如叙事清晰，便于展开情节，情节引人入胜等。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表现人物作用。如更好地表现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××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×××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形象等。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主旨作用。使主题更集中、鲜明、深刻等。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④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其他角度。如思想感情、审美效果等。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98463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4182" y="159137"/>
            <a:ext cx="8142274" cy="47736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</a:t>
            </a:r>
            <a:r>
              <a:rPr lang="zh-CN" altLang="zh-CN" sz="2600" b="1" kern="100" dirty="0" smtClean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阅读下面的文字，完成文后题目。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城市人的压力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克瑞斯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罗斯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在大街上走着，步履匆匆，因为我快要迟到了，但是我想不起来是被什么事耽搁了。我注意到我手中拿着一只香蕉，可是我不知道我为什么要拿着这只香蕉，只是隐约觉得这只香蕉对我十分重要，而且肯定与耽误我的事有关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81263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195486"/>
            <a:ext cx="8061657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然后，在一个拐弯口，我碰到了艾丝尔姨妈。这应该是一件很奇怪的事情，因为我已经有二十多年没有见过她了。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姨妈，你好。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我对她说，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我们已经有二十多年没有见面了！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艾丝尔姨妈见到我后并不惊奇。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小心你手中的香蕉！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她说。我大笑，因为我知道这是一根重要的香蕉，我会小心的。她提出与我同行，这让我很为难，因为我快要迟到了，必须加快步伐，艾丝尔姨妈走得实在太慢了。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4008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411510"/>
            <a:ext cx="7824565" cy="421673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拐了一个弯，一头大象挡在我们面前。大象出现在别的城市大街上也许不算是奇怪的事，可这是曼彻斯特呀！然而，不知为什么，我并没有感到奇怪。我想的是：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糟糕，大象挡住了去路，我真的要迟到了，艾丝尔姨妈和我在一起，我手里还有一只重要的香蕉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我十分着急，然后就醒了。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720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339502"/>
            <a:ext cx="7981839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只是一个梦。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我长舒一口气，但还是觉得有些不可思议，怎么会梦到大象、香蕉和艾丝尔姨妈呢？收音机还在播放着节目，它每天早晨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6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点钟自动开启，起到闹钟的作用。我抬头看了一眼表，已经是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7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7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分了。我必须加快行动，我洗漱时听到一则新闻：一头大象从马戏团逃到大街上，给行人带来了许多麻烦。我恍然大悟，或许我是在半睡半醒的状态下听到了这则新闻，然后就梦到了大象。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95045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52759" y="339502"/>
            <a:ext cx="8223697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吃完早饭，准备去上班。我在一家电影公司上班，负责策划、创意、写剧本。我突然想，如果有一部关于大象出现在曼彻斯特大街上的电影，效果肯定会不错。我拿包的时候，发现包旁边有一张纸条，纸条上是我妻子的笔迹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下班回家时，不要忘了顺路买一些香蕉！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我忽然明白梦中的香蕉为什么是重要的东西，因为我妻子最近在减肥，好几次让我买香蕉回家，而我每次都忘了。我想，我今天肯定会把香蕉买回家的。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6466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62413" y="271686"/>
            <a:ext cx="7848871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在我刚出门时，手机响了。是我母亲的电话。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有一个坏消息，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母亲说，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你还记得你的艾丝尔姨妈吗？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记得。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不过，我已经有二十多年没有见过她了。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是的，她昨天晚上去世的。她两周前就病得卧床不起，我对你说过的。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奇怪的梦终于得到了解释。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我匆匆赶路，但是发现我越是想走快，却走得越慢。我看了看手表，又发现了一个奇怪的事，手表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的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48406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42791" y="106752"/>
            <a:ext cx="8061657" cy="484126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指针往逆时针方向旋转。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这很有意思。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我想，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如果手表是逆时针旋转，这说明我上班就不会迟到了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……”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然后，我又醒了。这太奇怪了。我拧了一下自己的胳膊，很疼，确定这一次不是在梦境里，而是真的醒了。时间是五点半，收音机还没有自动开启呢。我不会迟到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2400" kern="100" dirty="0" smtClean="0">
                <a:latin typeface="Times New Roman"/>
                <a:ea typeface="华文细黑"/>
                <a:cs typeface="Times New Roman"/>
              </a:rPr>
              <a:t>         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我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看到了妻子，就问她：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你今天还需要买香蕉吗？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为什么问我这个问题？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她显得很诧异。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我以为你要减肥呢？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减肥？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她说，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我胖吗？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哦，不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那么，你听说过大象的事吗？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我问。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大象？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对，一头大象从马戏团逃出来了。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73115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57621" y="497300"/>
            <a:ext cx="8118835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曼彻斯特没有马戏团，更没有大象。你怎么了？是不是工作压力太大？也许你需要在家里休息一下。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妻子说。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不过，我先要给母亲打一个电话。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我说。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现在才五点半，你为什么要去打搅母亲呢？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妻子不明白我的意思。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嗯，确实不是什么重要的事情。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我说。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好了，放松一点，行吗？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妻子说完就出去了。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00530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195486"/>
            <a:ext cx="8208912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我立即给母亲打了电话。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妈妈。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哦，亲爱的，这么早打电话有什么事呀？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你还记得艾丝尔姨妈吗？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当然，不过，我已经有二十多年没有见过她了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她还好吗？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我打断母亲。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我不知道，你怎么突然关心起她了？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哦，没什么，再见！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>
              <a:lnSpc>
                <a:spcPct val="130000"/>
              </a:lnSpc>
            </a:pP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放下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电话，我想，也许妻子说的对，我需要好好休息一天，于是我拨通了老板的电话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zh-CN" altLang="zh-CN" sz="2600" kern="100" dirty="0">
                <a:ea typeface="Times New Roman"/>
              </a:rPr>
              <a:t> 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是这样的。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我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我今天身体不舒服，可能是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这几天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策划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剧本</a:t>
            </a:r>
            <a:r>
              <a:rPr lang="zh-CN" altLang="zh-CN" sz="28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过</a:t>
            </a:r>
            <a:endParaRPr lang="zh-CN" altLang="zh-CN" sz="2600" kern="100" dirty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9901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195486"/>
            <a:ext cx="7902811" cy="47459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于劳累了。</a:t>
            </a:r>
            <a:r>
              <a:rPr lang="en-US" altLang="zh-CN" sz="24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宋体"/>
                <a:ea typeface="华文细黑"/>
                <a:cs typeface="Times New Roman"/>
              </a:rPr>
              <a:t> 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你病的真不是时候，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老板说，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我们刚刚有了一个很好的创意，我本想今天和你好好谈论的。这是一个动作片，故事情节也非常有意思。我简单说给你听一听：一头大象从马戏团逃到了一个大城市，它吃了一只被恐怖分子注射了具有放射性物质的香蕉后，变得焦虑暴躁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我的艾丝尔姨妈什么时候在这部片中出现？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 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姨妈？什么姨妈？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老板很生气。我挂断了电话。希望这一切不过是一个城市人生活压力太大的症状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  <a:p>
            <a:pPr algn="r">
              <a:lnSpc>
                <a:spcPct val="140000"/>
              </a:lnSpc>
              <a:spcAft>
                <a:spcPts val="0"/>
              </a:spcAft>
            </a:pPr>
            <a:r>
              <a:rPr lang="zh-CN" altLang="en-US" sz="2400" kern="100" dirty="0" smtClean="0">
                <a:latin typeface="Times New Roman"/>
                <a:ea typeface="华文细黑"/>
                <a:cs typeface="Times New Roman"/>
              </a:rPr>
              <a:t>　　　　</a:t>
            </a: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选自《小说中的小说》，译林出版社</a:t>
            </a: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08063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38768" y="540286"/>
            <a:ext cx="8496944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1.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这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篇小说在构思上很有特色，请结合文本，作具体分析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善于设置悬念。开头写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在大街上遇到的种种怪事，引发读者的阅读兴趣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情节怪诞离奇。小说梦中有梦，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自认为梦醒，却依然在梦中，真正醒来却又把现实当作梦境，怪诞离奇的情节表现出并不荒诞的主题，凸显了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因压力过大而疏离亲情的无奈、愧疚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6113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267494"/>
            <a:ext cx="8142274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故事情节一波三折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波澜迭起，突转频繁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路遇种种怪事快要迟到的经历原来只是个梦；以为找到了梦境中种种怪事的合理解释，却发现自己仍在梦中；醒来后得知梦中的解释并没有依据，却又与老板的创意不谋而合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④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线索明晰。小说以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的怪梦为线索贯穿全文，故事情节围绕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香蕉、大象和艾丝尔姨妈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铺设，显得清晰紧凑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286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841430"/>
            <a:ext cx="8223697" cy="338650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⑤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伏笔设置巧妙。如二十多年未见的艾丝尔姨妈见到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并不惊奇，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看到城市出现大象也没有感到奇怪等都暗示了这一切不是真实的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lvl="0" algn="just">
              <a:lnSpc>
                <a:spcPct val="140000"/>
              </a:lnSpc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⑥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结尾出人意料。自己的梦境竟然与现实中老板剧本的创意不谋而合，但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又将梦境与老板的创意混为一谈，揭示了生活压力导致城市人精神恍惚的主题。</a:t>
            </a:r>
            <a:endParaRPr lang="zh-CN" altLang="zh-CN" sz="260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9049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225179"/>
            <a:ext cx="8155020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二、局部情节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段落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作用分析题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这类题属高考传统题型，考生平时积累了不少做题经验，这里再重点强调以下几点：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审题注意是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综合问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还是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单一问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。所谓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综合问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，就是不限答题角度，只是笼统地要求答出某处情节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段落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、某个人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物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有什么作用，回答时注意从情节、人物、环境、主题等角度综合思考即可。关键是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单一问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，即只要求答出在情节方面的作用。不少考生答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得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0206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123478"/>
            <a:ext cx="8142274" cy="468429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太单一而笼统，以致丢分。其实，答这种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单一问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，技巧在于：概括情节要准确，根据情节位置确定与上下文情节的关联性及作用，用好专业术语。专业术语有：为下文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情节做铺垫</a:t>
            </a:r>
            <a:r>
              <a:rPr lang="en-US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埋下伏笔</a:t>
            </a:r>
            <a:r>
              <a:rPr lang="en-US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；推动情节发展，或形成突转，或形成高潮，或戛然而止。要依据情节作用灵活运用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答题绝不可贴标签、套话化，必须与具体文本结合，学会依文解文。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答题既要综合考虑四个角度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情节、人物、环境、主旨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，又要兼顾文体特征，更要从文本的具体特征出发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65331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299234"/>
            <a:ext cx="8223697" cy="42167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阅读下面的文字，完成文后题目。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ctr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陶虎臣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ctr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汪曾祺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每到天气晴朗，上午十来点钟，在这条街上，就听到从阴城方向传来爆裂的巨响：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砰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磅！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大家就知道，这是陶虎臣在试炮仗了。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8801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483518"/>
            <a:ext cx="8142274" cy="394665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阴城是一片古战场。相传韩信在这里打过仗，现在还能挖到一种有耳的尖底陶瓶，当地人说这种陶瓶冬天插了梅花，能结出梅子来。现在这里是乱葬岗，不知道什么时候起叫作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阴城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。到处是坟头、野树、荒草、芦荻。草里有蛤蟆、野兔子。早晨和黄昏，有许多白颈老鸦。人走过，就哑哑地叫着飞起来。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这里只有一个破财神庙，里面住着一个侉子。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22910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42791" y="267494"/>
            <a:ext cx="8061657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陶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虎臣家的货色齐全。除了鞭炮，还出一种别家不做的鞭，叫作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遍地桃花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。不但外皮，连里面的筒子都一色是梅红纸卷的。放了之后，地下一片红，真像是一地的桃花瓣子，如果是过年，下过雪，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花瓣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落在雪地上，红是红，白是白，好看极了。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他还有一项绝技，是做焰火。做焰火，除了配料，关键是串捻子。串得不对，会轰隆一声，烧成一团火。弄不好，还会出事。陶虎臣的一只左眼坏了，就是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因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01470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57621" y="430552"/>
            <a:ext cx="7902811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为有一次放焰火，出了故障，一个火星迸进了瞳孔。陶虎臣坏了一只眼睛，还看不出太大的破相。他依然随时是和颜悦色的，带着宽厚而慈祥的笑容。这种笑容，只有与世无争，生活上容易满足的人才会有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但是，鞭炮生意，是随着年成走的。什么时候风调雨顺，国泰民安，什么时候炮仗店就生意兴隆。这样的年头，能够老是有么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84759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267494"/>
            <a:ext cx="8136904" cy="4539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这一年，伏汛安然度过，保住了无数人畜。秋收在望，市面繁荣，城乡一片喜气。有好事者倡议：今年放放焰火！东西南北四城，都放！一台七套，四七二十八套。陶家</a:t>
            </a:r>
            <a:r>
              <a:rPr lang="zh-CN" altLang="zh-CN" sz="2500" kern="100" spc="-100" dirty="0">
                <a:latin typeface="Times New Roman"/>
                <a:ea typeface="华文细黑"/>
                <a:cs typeface="Times New Roman"/>
              </a:rPr>
              <a:t>独家承做了十四套。东城定在八月十六放。地点：阴城。</a:t>
            </a:r>
            <a:endParaRPr lang="zh-CN" altLang="zh-CN" sz="2500" kern="100" spc="-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这天万里无云，一天皓月。阴城的正中，立起一个四丈多高的架子。有人早早吃了晚饭，就扛了板凳来等着了。人们寻亲访友，说短道长，来来往往，亲亲热热。阴城的草都被踏倒了。人们的鞋底也叫秋草的浓汁磨得滑溜溜的。</a:t>
            </a:r>
            <a:endParaRPr lang="zh-CN" altLang="zh-CN" sz="25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67493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4182" y="195486"/>
            <a:ext cx="8142274" cy="474591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忽然，上万双眼睛一齐朝着一个方向看。人们的眼睛一会儿睁大，一会儿眯细；人们的嘴一会儿张开，一会儿又合上；一阵阵叫喊，一阵阵欢笑；一阵阵掌声。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陶虎臣点着焰火了！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最热闹的是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炮打泗州城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。起先是梅、兰、竹、菊四种花，接着是万花齐放。然后，一声炮响，照眼的灯球之中有一座四方的城，眼睛好的还能看见城门上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泗州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两个字。城外向里打炮，城里向外打，灯球飞舞，砰磅有声。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最</a:t>
            </a:r>
            <a:endParaRPr lang="en-US" altLang="zh-CN" sz="1000" kern="100" dirty="0" smtClean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有趣的是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芦蜂追瘌子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，一阵火花之后，出现一个泥头的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3664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406510"/>
            <a:ext cx="8142274" cy="425347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纸人，手里拿着一把破芭蕉扇。霎时间飞来了许多马蜂，这些马蜂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火花，纷纷扑向他，他四面躲闪，扇不停地挥舞。看到这里，满场大笑。这些辛苦得近于麻木的人，是难得这样开怀一笑的呀。最后一套是火花之后，吊下四个大字：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天下太平。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endParaRPr lang="en-US" altLang="zh-CN" sz="2600" kern="100" dirty="0" smtClean="0">
              <a:solidFill>
                <a:prstClr val="black"/>
              </a:solidFill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年头还是不好。头一年，四乡闹土匪，县政府出了布告：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冬防期间，严禁燃放鞭炮。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明年，蒋介石搞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新生活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，取缔了鞭炮。陶虎臣别无产业，只好做一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31198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846689"/>
            <a:ext cx="7981839" cy="34532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黄烟子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和蚊烟混日子。第三年，陶家炮仗店的铺门上了锁，再也打不开了。陶家的锅，也揭不开了。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岁暮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天寒，彤云酿雪，陶虎臣无路可走，他到阴城去上吊。刚把腰带拴在一棵树上，把头伸进去，一个人拦腰把他抱住。这人是住在财神庙的那个侉子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indent="660400" algn="r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选自《汪曾祺文集》，有删改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73916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83568" y="1059582"/>
            <a:ext cx="7670390" cy="233294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简要分析小说第二段在全文中的作用。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叙写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阴城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的历史和现状，为人物活动提供典型场景；渲染荒凉冷落的氛围，暗示人物处境的艰难。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6141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57621" y="843558"/>
            <a:ext cx="7902811" cy="34532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作者为何花较多笔墨写八月十六放焰火的情景？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放焰火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把故事推向高潮，详写凸现最生动环节，给读者以震撼；侧面描写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人们的神态、心情和举动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和正面描写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焰火燃放景象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</a:rPr>
              <a:t>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相结合，为塑造人物形象服务，突出陶虎臣做焰火的才能；焰火的华丽和后文陶虎臣的悲惨遭遇结局形成映衬，凸现主题。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388424" y="4588201"/>
            <a:ext cx="360000" cy="359813"/>
            <a:chOff x="8623505" y="4334074"/>
            <a:chExt cx="360000" cy="359813"/>
          </a:xfrm>
        </p:grpSpPr>
        <p:sp>
          <p:nvSpPr>
            <p:cNvPr id="4" name="椭圆 3">
              <a:hlinkClick r:id="rId2" action="ppaction://hlinksldjump"/>
            </p:cNvPr>
            <p:cNvSpPr/>
            <p:nvPr userDrawn="1"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燕尾形 4">
              <a:hlinkClick r:id="rId2" action="ppaction://hlinksldjump"/>
            </p:cNvPr>
            <p:cNvSpPr/>
            <p:nvPr userDrawn="1"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624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717179"/>
            <a:ext cx="9144000" cy="1502372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68774" y="1861195"/>
            <a:ext cx="2952328" cy="1069513"/>
          </a:xfrm>
          <a:prstGeom prst="rect">
            <a:avLst/>
          </a:prstGeom>
        </p:spPr>
        <p:txBody>
          <a:bodyPr wrap="square" lIns="68570" tIns="34285" rIns="68570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5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谢谢观看</a:t>
            </a:r>
            <a:endParaRPr lang="zh-CN" altLang="en-US" sz="5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25400" stA="30000" endPos="30000" dist="50800" dir="5400000" sy="-100000" algn="bl" rotWithShape="0"/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1"/>
          <p:cNvSpPr txBox="1">
            <a:spLocks/>
          </p:cNvSpPr>
          <p:nvPr/>
        </p:nvSpPr>
        <p:spPr>
          <a:xfrm>
            <a:off x="2095153" y="3094856"/>
            <a:ext cx="4104456" cy="911246"/>
          </a:xfrm>
          <a:prstGeom prst="rect">
            <a:avLst/>
          </a:prstGeom>
        </p:spPr>
        <p:txBody>
          <a:bodyPr vert="horz" lIns="68572" tIns="34286" rIns="68572" bIns="34286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endParaRPr lang="zh-CN" altLang="en-US" sz="180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标题 1">
            <a:hlinkClick r:id="rId2"/>
          </p:cNvPr>
          <p:cNvSpPr txBox="1">
            <a:spLocks/>
          </p:cNvSpPr>
          <p:nvPr/>
        </p:nvSpPr>
        <p:spPr>
          <a:xfrm>
            <a:off x="4422651" y="3089523"/>
            <a:ext cx="2976711" cy="911246"/>
          </a:xfrm>
          <a:prstGeom prst="rect">
            <a:avLst/>
          </a:prstGeom>
        </p:spPr>
        <p:txBody>
          <a:bodyPr vert="horz" lIns="68572" tIns="34286" rIns="68572" bIns="34286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www.91taoke.com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69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5692</TotalTime>
  <Words>5339</Words>
  <Application>Microsoft Office PowerPoint</Application>
  <PresentationFormat>全屏显示(16:9)</PresentationFormat>
  <Paragraphs>163</Paragraphs>
  <Slides>64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64</vt:i4>
      </vt:variant>
    </vt:vector>
  </HeadingPairs>
  <TitlesOfParts>
    <vt:vector size="65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dreamsummit</cp:lastModifiedBy>
  <cp:revision>706</cp:revision>
  <dcterms:modified xsi:type="dcterms:W3CDTF">2015-10-09T09:19:24Z</dcterms:modified>
</cp:coreProperties>
</file>