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522" r:id="rId2"/>
    <p:sldId id="387" r:id="rId3"/>
    <p:sldId id="601" r:id="rId4"/>
    <p:sldId id="333" r:id="rId5"/>
    <p:sldId id="459" r:id="rId6"/>
    <p:sldId id="414" r:id="rId7"/>
    <p:sldId id="562" r:id="rId8"/>
    <p:sldId id="620" r:id="rId9"/>
    <p:sldId id="676" r:id="rId10"/>
    <p:sldId id="655" r:id="rId11"/>
    <p:sldId id="656" r:id="rId12"/>
    <p:sldId id="657" r:id="rId13"/>
    <p:sldId id="658" r:id="rId14"/>
    <p:sldId id="659" r:id="rId15"/>
    <p:sldId id="747" r:id="rId16"/>
    <p:sldId id="748" r:id="rId17"/>
    <p:sldId id="749" r:id="rId18"/>
    <p:sldId id="762" r:id="rId19"/>
    <p:sldId id="660" r:id="rId20"/>
    <p:sldId id="402" r:id="rId21"/>
    <p:sldId id="732" r:id="rId22"/>
    <p:sldId id="734" r:id="rId23"/>
    <p:sldId id="526" r:id="rId24"/>
    <p:sldId id="736" r:id="rId25"/>
    <p:sldId id="431" r:id="rId26"/>
    <p:sldId id="373" r:id="rId27"/>
    <p:sldId id="744" r:id="rId28"/>
    <p:sldId id="590" r:id="rId29"/>
    <p:sldId id="591" r:id="rId30"/>
    <p:sldId id="754" r:id="rId31"/>
    <p:sldId id="439" r:id="rId32"/>
    <p:sldId id="440" r:id="rId33"/>
    <p:sldId id="634" r:id="rId34"/>
    <p:sldId id="480" r:id="rId35"/>
    <p:sldId id="616" r:id="rId36"/>
    <p:sldId id="592" r:id="rId37"/>
    <p:sldId id="687" r:id="rId38"/>
    <p:sldId id="441" r:id="rId39"/>
    <p:sldId id="617" r:id="rId40"/>
    <p:sldId id="618" r:id="rId41"/>
    <p:sldId id="571" r:id="rId42"/>
    <p:sldId id="593" r:id="rId43"/>
    <p:sldId id="755" r:id="rId44"/>
    <p:sldId id="756" r:id="rId45"/>
    <p:sldId id="757" r:id="rId46"/>
    <p:sldId id="758" r:id="rId47"/>
    <p:sldId id="759" r:id="rId48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339966"/>
    <a:srgbClr val="3114AC"/>
    <a:srgbClr val="E46C0A"/>
    <a:srgbClr val="161B88"/>
    <a:srgbClr val="98B954"/>
    <a:srgbClr val="FFFFCC"/>
    <a:srgbClr val="CCFF33"/>
    <a:srgbClr val="99CC00"/>
    <a:srgbClr val="99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27" autoAdjust="0"/>
    <p:restoredTop sz="98667" autoAdjust="0"/>
  </p:normalViewPr>
  <p:slideViewPr>
    <p:cSldViewPr>
      <p:cViewPr>
        <p:scale>
          <a:sx n="125" d="100"/>
          <a:sy n="125" d="100"/>
        </p:scale>
        <p:origin x="-72" y="-72"/>
      </p:cViewPr>
      <p:guideLst>
        <p:guide orient="horz" pos="162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84124-CDD9-49F2-BF2B-46328A7A501A}" type="datetimeFigureOut">
              <a:rPr lang="zh-CN" altLang="en-US" smtClean="0"/>
              <a:pPr/>
              <a:t>2016/3/8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04987-94A8-4214-B387-FD5AF34F491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1416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标题幻灯片">
    <p:bg>
      <p:bgPr>
        <a:solidFill>
          <a:srgbClr val="F3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1735213"/>
            <a:ext cx="9144000" cy="18446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5580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20279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11724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7" r:id="rId2"/>
    <p:sldLayoutId id="2147483649" r:id="rId3"/>
    <p:sldLayoutId id="2147483651" r:id="rId4"/>
    <p:sldLayoutId id="2147483656" r:id="rId5"/>
  </p:sldLayoutIdLst>
  <p:timing>
    <p:tnLst>
      <p:par>
        <p:cTn id="1" dur="indefinite" restart="never" nodeType="tmRoot"/>
      </p:par>
    </p:tnLst>
  </p:timing>
  <p:txStyles>
    <p:titleStyle>
      <a:lvl1pPr algn="ctr" defTabSz="68586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01" indent="-257201" algn="l" defTabSz="68586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68" indent="-214334" algn="l" defTabSz="68586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336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70" indent="-171467" algn="l" defTabSz="68586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205" indent="-171467" algn="l" defTabSz="68586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138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073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07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942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3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68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03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37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672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06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54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47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slide" Target="slide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21367" y="1851670"/>
            <a:ext cx="6559145" cy="163333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学案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从文体、文本特点出发，分析概括论据作用</a:t>
            </a:r>
          </a:p>
        </p:txBody>
      </p:sp>
      <p:sp>
        <p:nvSpPr>
          <p:cNvPr id="5" name="矩形 4"/>
          <p:cNvSpPr/>
          <p:nvPr/>
        </p:nvSpPr>
        <p:spPr>
          <a:xfrm>
            <a:off x="-36512" y="1311835"/>
            <a:ext cx="5544616" cy="381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第五章　论述类文本阅读：宏观把握，微观推敲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824"/>
          <a:stretch/>
        </p:blipFill>
        <p:spPr>
          <a:xfrm>
            <a:off x="-1968" y="1726343"/>
            <a:ext cx="2385561" cy="185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8209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71550"/>
            <a:ext cx="9036496" cy="38884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61540" y="771550"/>
            <a:ext cx="8258932" cy="3711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江苏省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《考试说明》在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2014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年调整了论述类文本阅读的考点，其考点与文学类文本阅读完全相同，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2015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年则继续沿用。而事实上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2015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年高考卷命题仍沿用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2013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年高考卷的考点，并未按调整后的考点命题。估计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2016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年高考卷考点将有所变化。那么，变化点将选在哪里？从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2010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年、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2011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年高考卷的命题经验看，极有可能放在对论据作用的考查上。因此，二轮复习我们非常有必要加强这方面的训练。</a:t>
            </a:r>
            <a:endParaRPr lang="zh-CN" altLang="zh-CN" sz="100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-36511" y="292114"/>
            <a:ext cx="3096344" cy="529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学案略</a:t>
            </a: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语</a:t>
            </a:r>
          </a:p>
        </p:txBody>
      </p:sp>
      <p:sp>
        <p:nvSpPr>
          <p:cNvPr id="9" name="矩形 8"/>
          <p:cNvSpPr/>
          <p:nvPr/>
        </p:nvSpPr>
        <p:spPr>
          <a:xfrm>
            <a:off x="323527" y="282712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81090" y="267494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32206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7937" y="1275606"/>
            <a:ext cx="9151937" cy="2664296"/>
          </a:xfrm>
          <a:prstGeom prst="rect">
            <a:avLst/>
          </a:prstGeom>
          <a:solidFill>
            <a:srgbClr val="F9F9F9"/>
          </a:solidFill>
          <a:ln w="9525">
            <a:solidFill>
              <a:srgbClr val="E2E2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278577" y="2072253"/>
            <a:ext cx="428690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270706" y="2781623"/>
            <a:ext cx="43297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272383" y="3499524"/>
            <a:ext cx="4328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hlinkClick r:id="rId2" action="ppaction://hlinksldjump"/>
          </p:cNvPr>
          <p:cNvSpPr/>
          <p:nvPr/>
        </p:nvSpPr>
        <p:spPr>
          <a:xfrm>
            <a:off x="2339752" y="1563638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自我诊断，找出答题能力短板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hlinkClick r:id="rId3" action="ppaction://hlinksldjump"/>
          </p:cNvPr>
          <p:cNvSpPr/>
          <p:nvPr/>
        </p:nvSpPr>
        <p:spPr>
          <a:xfrm>
            <a:off x="2347372" y="2274193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比对答案，领悟答案升格之道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>
            <a:hlinkClick r:id="rId4" action="ppaction://hlinksldjump"/>
          </p:cNvPr>
          <p:cNvSpPr/>
          <p:nvPr/>
        </p:nvSpPr>
        <p:spPr>
          <a:xfrm>
            <a:off x="2347372" y="2966290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借题发挥，突破答题核心问题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251520" y="724162"/>
            <a:ext cx="3096344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栏目索引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1558" y="714760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769121" y="699542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51732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7544" y="771550"/>
            <a:ext cx="7970489" cy="4253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阅读下面的文字，完成文后题目。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说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陈子展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孔子说过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小不忍则乱大谋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话，这话本来不错。因为他只教人忍小事，当然权衡轻重，以成就大计划，忍耐小事件为是。倘若对方要使你的大计划弄不成，那就不是小事，只要你还有做人的血性，一定忍无可忍了。比如他看见鲁国当权的季氏在家里擅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用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79912" y="195486"/>
            <a:ext cx="5364088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自我诊断，找出答题能力短板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7630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45760" y="195486"/>
            <a:ext cx="8130696" cy="4716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只有天子可用的八佾乐舞，他就气愤愤地说：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是可忍也，孰不可忍也？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五代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的冯道以孔子自比，他忍性的修养功夫，似乎要比孔子进步。相传他做宰相的时候，有人在街上牵着一匹脸上挂着一块写有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冯道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二字的布的驴子，这分明是在取笑他了，他看见了也不理。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俗语道：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宰相肚里好撑船。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唐朝有一个叫作娄师德的宰相，就留下了唾面自干的故事，活活描出了为做官，不惜忍受一切耻辱的心理。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9959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225179"/>
            <a:ext cx="7869742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个忍字，真可算得咱们独一无二的国粹。忍的哲学，道家发明最早，老子的不争主义，就在于能忍。自从佛家的哲学传到中国，老子的哲学又得了一个帮手。相传释迦行禅，在一棵树下兀坐不动。有鸟飞来，把他看作木头，就在他的发髻里生蛋。等他禅觉，才知脑袋顶上有了鸟蛋。于是再行入定，直到鸟蛋已生鸟儿飞去，他才起身。此故事虽未必为真，可是佛家忍性的修养功夫，实在比道家高了许多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3722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568" y="302446"/>
            <a:ext cx="7824565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六朝道家佛家的思想最有势力，恰在这个时期中华民族最倒霉。宋朝虽说好像是儒家思想最占势力，其实一般道学家戴的是儒家帽子，却穿了佛家道家的里衣，这一时期中华民族也最倒霉。明朝道学号为中兴，而儒家贩的佛道两家的货色，即消极的哲学、懒惰的哲学、不求长进的哲学，使中华民族又倒霉三百年。我虽然不一定要把两千年来受异族侵略倒霉的责任，通通推在道家佛家乃至号为儒家的道学家身上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8950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987574"/>
            <a:ext cx="7813439" cy="3017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但这三派思想浸透中华民族的血液，三派所最注重的忍性修养功夫做得愈精进，愈深湛，就愈成为牢不可破的民族性。因此这个在世界上最会忍耐一切的伟大的民族，也就愈成为最适于被侮辱被侵略的民族了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lvl="0" algn="r">
              <a:lnSpc>
                <a:spcPct val="150000"/>
              </a:lnSpc>
            </a:pP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原载《太白》杂志，有删改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2151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54254" y="1497034"/>
            <a:ext cx="8050194" cy="114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文章第一段中列举孔子反对季氏擅用八佾乐舞的例子有何作用？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(6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★</a:t>
            </a:r>
            <a:endParaRPr lang="zh-CN" altLang="zh-CN" sz="1050" b="1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0985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274107"/>
            <a:ext cx="8212003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阅读下面的文字，完成文后题目。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indent="660400" algn="ctr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难以逃避的选择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indent="660400" algn="ctr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张天行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在一个小城，住着两位哲学家，一位是有神论者，另一位是无神论者。两个人都一直努力要说服城里的人，以增加自己的追随者。他们使城里的人常感到迷惑。有时候，一个人会听其中一个哲学家讲话变成有神论者；然而又可能会被另一个说服而相信无神论者。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城市的很多人都对他们感到无所适从，有些厌烦了，全城的人都被搞得很混乱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078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483518"/>
            <a:ext cx="8050194" cy="3946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人们想要过安稳平静的生活，很多人对有神论和无神论并不十分关心。于是有人提议：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让他们两个人去辩论，不管谁赢，我们就跟着他，跟随胜利者总是稳妥的。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在明澈的月光下，两位哲学家开始辩论。他们都有非常专业的逻辑修养，攻防是一流的，你来我往，辩论越来越激烈，听的人们一时难定输赢。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794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195486"/>
            <a:ext cx="7970489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第二天早上，整个城市陷入了更大的混乱。原来他们互相说服了对方！那个无神论者变成有神论者，而有神论者变成无神论者！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结果有些出人意外，但我们还可以试着同情地理解，两位哲学家通过辩论，看到想到了问题新的方面，有了新的认识，从而转变立场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只要是真诚的，这应是容许的，也是异常果敢的举动。这从一个侧面说明，哲学的根本问题本来就不像黑白的判断那么简单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7180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54254" y="502560"/>
            <a:ext cx="8050194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当然更不是那么容易统一的。两位的立场换位在一定意义上昭示了问题的复杂性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哲学家冯友兰曾云：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专业哲学家的哲学，一定重视论证证据，其结论是</a:t>
            </a:r>
            <a:r>
              <a:rPr lang="en-US" altLang="zh-CN" sz="2600" u="heavy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走进去</a:t>
            </a:r>
            <a:r>
              <a:rPr lang="en-US" altLang="zh-CN" sz="2600" u="heavy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的；普通百姓的哲学观念仿佛是</a:t>
            </a:r>
            <a:r>
              <a:rPr lang="en-US" altLang="zh-CN" sz="2600" u="heavy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跳进去</a:t>
            </a:r>
            <a:r>
              <a:rPr lang="en-US" altLang="zh-CN" sz="2600" u="heavy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的。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这话不可绝对化，普通百姓也有自己的人生体认支撑，与哲学家宗教家倡导的观念，也会有或隐或显的互动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4359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109127"/>
            <a:ext cx="7970489" cy="491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宇宙、人类从哪里来，又走向哪里？人生有意义吗？如果有，意义何在？人如何从有限走向无限？心灵精神是不断向上追求还是安于世俗红尘？什么社会体制有助于发挥人的潜能并通向和谐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这些问题仍或强或弱地撞击人的心灵。当今世界上，宗教家、哲学家们仍以各种形式到处游说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不言而喻，观念分歧还是巨大的，人们仍会在困惑中。</a:t>
            </a:r>
            <a:endParaRPr lang="zh-CN" altLang="zh-CN" sz="25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困惑不仅来自哲学家已有的不同理论，更源于</a:t>
            </a: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人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们自己对某种观念指导下展开的现实生活的体验观察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在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人</a:t>
            </a:r>
            <a:endParaRPr lang="zh-CN" altLang="zh-CN" sz="25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0743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267494"/>
            <a:ext cx="8050194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en-US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生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行进中，人们选择、可能放弃、再选择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类似的事在生活中上演着。有时回看他们有过的选择，差异之巨大，也不亚于两位哲学家的立场换位呢！是什么让人们说服内心，作出巨大的改变？这是不能简单回答的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lvl="0" indent="66040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我们的依赖心是如此之重，许多事想着最好由其他人决定，我们只要循着方向前行就好了。也许，有些事这样也无不可，但要知道，涉及人生社会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特别是</a:t>
            </a:r>
            <a:endParaRPr lang="en-US" altLang="zh-CN" sz="2600" kern="100" dirty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2866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54254" y="318474"/>
            <a:ext cx="8050194" cy="4454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内心信仰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的大问题，过分信赖名人，搬弄经典，终究是替人数宝。明心见性还是自己修证的好，那才是属于自己的真实受用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不可否认，困惑、内心的挣扎也是人生的一部分。让我们沉下心来，直面自己的心灵，循着良知的指引，自己选择，勇于承担，走出一条或不是坦途却沐浴人性光辉的路，从而推动社会汇入人类文明的大潮，奔腾向前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indent="660400" algn="r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选自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2014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年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12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月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日《中国青年报》，有删改</a:t>
            </a: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9468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54254" y="995507"/>
            <a:ext cx="8050194" cy="3016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文章开头讲述两位哲学家的故事，这样写有什么好处？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引发读者的阅读兴趣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出人意料的故事结局，启发读者思索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用故事证明了选择的艰难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④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述说故事本身，就是巧妙证明论点的过程。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9380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82246" y="1635646"/>
            <a:ext cx="8050194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说明引用冯友兰名言在文章结构上的作用。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为下文谈普通人要重视自我选择张本。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9733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63839" y="1019607"/>
            <a:ext cx="7508561" cy="2416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问题反思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关于论据和论证方法的知识，你积累了多少？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2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做分析论据作用题应注意什么问题？应如何答好这类题目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532440" y="4660209"/>
            <a:ext cx="360000" cy="359813"/>
            <a:chOff x="8623505" y="4334074"/>
            <a:chExt cx="360000" cy="359813"/>
          </a:xfrm>
        </p:grpSpPr>
        <p:sp>
          <p:nvSpPr>
            <p:cNvPr id="5" name="椭圆 4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6" name="燕尾形 5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56864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707904" y="483518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比对答案，领悟答案升格之道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99077" y="1691298"/>
            <a:ext cx="7157299" cy="1772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b="1" kern="100" dirty="0" err="1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题目</a:t>
            </a:r>
            <a:r>
              <a:rPr lang="en-US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 </a:t>
            </a:r>
            <a:r>
              <a:rPr lang="en-US" altLang="zh-CN" sz="2600" kern="100" dirty="0" err="1" smtClean="0">
                <a:latin typeface="华文细黑"/>
                <a:ea typeface="华文细黑"/>
                <a:cs typeface="Times New Roman"/>
              </a:rPr>
              <a:t>文章第一段中列举孔子反对季氏擅用八佾乐舞的例子有何作用</a:t>
            </a:r>
            <a:r>
              <a:rPr lang="en-US" altLang="zh-CN" sz="2600" kern="100" dirty="0">
                <a:latin typeface="华文细黑"/>
                <a:ea typeface="华文细黑"/>
                <a:cs typeface="Times New Roman"/>
              </a:rPr>
              <a:t>？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(6</a:t>
            </a:r>
            <a:r>
              <a:rPr lang="en-US" altLang="zh-CN" sz="2600" kern="100" dirty="0">
                <a:latin typeface="华文细黑"/>
                <a:ea typeface="华文细黑"/>
                <a:cs typeface="Times New Roman"/>
              </a:rPr>
              <a:t>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kern="100" dirty="0">
                <a:latin typeface="华文细黑"/>
                <a:ea typeface="华文细黑"/>
                <a:cs typeface="Times New Roman"/>
              </a:rPr>
              <a:t>　　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[</a:t>
            </a:r>
            <a:r>
              <a:rPr lang="en-US" altLang="zh-CN" sz="2600" kern="100" dirty="0" err="1">
                <a:latin typeface="华文细黑"/>
                <a:ea typeface="华文细黑"/>
                <a:cs typeface="Times New Roman"/>
              </a:rPr>
              <a:t>原文见</a:t>
            </a:r>
            <a:r>
              <a:rPr lang="en-US" altLang="zh-CN" sz="2600" kern="100" dirty="0" err="1">
                <a:latin typeface="+mn-ea"/>
                <a:cs typeface="Times New Roman"/>
              </a:rPr>
              <a:t>“</a:t>
            </a:r>
            <a:r>
              <a:rPr lang="en-US" altLang="zh-CN" sz="2600" kern="100" dirty="0" err="1">
                <a:latin typeface="华文细黑"/>
                <a:ea typeface="华文细黑"/>
                <a:cs typeface="Times New Roman"/>
              </a:rPr>
              <a:t>自我诊断</a:t>
            </a:r>
            <a:r>
              <a:rPr lang="en-US" altLang="zh-CN" sz="2600" kern="100" dirty="0">
                <a:latin typeface="+mn-ea"/>
                <a:cs typeface="Times New Roman"/>
              </a:rPr>
              <a:t>”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]</a:t>
            </a:r>
            <a:endParaRPr lang="en-US" altLang="zh-CN" sz="2600" kern="100" dirty="0">
              <a:effectLst/>
              <a:latin typeface="Times New Roman"/>
              <a:ea typeface="华文细黑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1109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394570" y="424579"/>
            <a:ext cx="8185450" cy="21602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-36512" y="424579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 descr="\\常先平\d\常先平\源文件\二轮\语文\江苏专用\苏97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0791" y="1000643"/>
            <a:ext cx="6739896" cy="1308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35496" y="2553115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8140" y="3044220"/>
            <a:ext cx="8121880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该答案从举例要证明的论点和自身效果回答，思路很好。但是在举孔子之例证明什么论点方面，对要证明的论点表述不够完全；另外，在结构上并未考虑与下文的关系。</a:t>
            </a:r>
            <a:endParaRPr lang="en-US" altLang="zh-CN" sz="25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28928" y="2549684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3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157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418998" y="418412"/>
            <a:ext cx="8041434" cy="24895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-36512" y="38770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0" name="Picture 2" descr="\\常先平\d\常先平\源文件\二轮\语文\江苏专用\苏98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1126" y="756586"/>
            <a:ext cx="6127178" cy="1863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35496" y="2876278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8924" y="3367383"/>
            <a:ext cx="7786268" cy="122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该答案能从论证和结构两方面回答，思路也很好，但欠缺了举例本身论证效果的回答。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79712" y="2872847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5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028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436550" y="608023"/>
            <a:ext cx="8095890" cy="3907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-36512" y="555526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答案</a:t>
            </a:r>
            <a:endParaRPr lang="zh-CN" altLang="en-US" sz="2000" b="1" dirty="0">
              <a:solidFill>
                <a:srgbClr val="3399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074" name="Picture 2" descr="\\常先平\d\常先平\源文件\二轮\语文\江苏专用\苏99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7517" y="1275606"/>
            <a:ext cx="6739896" cy="27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00512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1675049"/>
            <a:ext cx="8022200" cy="2420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该答案答题思路清晰，角度完整，要点准确，尤其是从要论证的观点、结构的作用及例子自身效果三方面回答，既能顾及一般作用，又注意了文体、文本特点，非常好。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35496" y="105958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满</a:t>
            </a:r>
            <a:r>
              <a:rPr lang="zh-CN" altLang="en-US" sz="20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赏析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79712" y="1069381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6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1089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5304" y="987574"/>
            <a:ext cx="784312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参考答案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阐明孔子对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的态度：对小事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，可以成就大事；但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不能违反原则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引出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的话题，并与下文不讲原则而一味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的态度形成鲜明的对比，增强论证的说服力。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评分建议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一点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分，意思对即可；第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点每小点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532440" y="4587974"/>
            <a:ext cx="360000" cy="359813"/>
            <a:chOff x="8623505" y="4334074"/>
            <a:chExt cx="360000" cy="359813"/>
          </a:xfrm>
        </p:grpSpPr>
        <p:sp>
          <p:nvSpPr>
            <p:cNvPr id="4" name="椭圆 3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燕尾形 4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95789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50601" y="1563638"/>
            <a:ext cx="7981839" cy="34016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分析论据作用题对应的阅读应是在整体阅读基础上的局部细读。在把握文章主要观点和论述思路后，先阅读所给的材料和句段，看看自身内容，看看它与该段分论点与全文中心论点存在怎样的关系，又在论证角度和结构上与上下文有怎样的联系。阅读的关键是把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与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述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区分开来。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是论断，表明的观点；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述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就是叙述论据及分析。阅读时勾画圈点，应具有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挈要意识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7904" y="195486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>
                <a:latin typeface="微软雅黑" pitchFamily="34" charset="-122"/>
                <a:ea typeface="微软雅黑" pitchFamily="34" charset="-122"/>
                <a:cs typeface="Courier New"/>
              </a:rPr>
              <a:t>借题发挥，突破答题核心问题</a:t>
            </a:r>
          </a:p>
        </p:txBody>
      </p:sp>
      <p:sp>
        <p:nvSpPr>
          <p:cNvPr id="4" name="矩形 3"/>
          <p:cNvSpPr/>
          <p:nvPr/>
        </p:nvSpPr>
        <p:spPr>
          <a:xfrm>
            <a:off x="-36512" y="1059582"/>
            <a:ext cx="1872244" cy="432000"/>
          </a:xfrm>
          <a:prstGeom prst="rect">
            <a:avLst/>
          </a:prstGeom>
          <a:solidFill>
            <a:srgbClr val="36B2E6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阅读有径</a:t>
            </a:r>
            <a:endParaRPr lang="en-U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677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36512" y="886063"/>
            <a:ext cx="1872244" cy="432000"/>
          </a:xfrm>
          <a:prstGeom prst="rect">
            <a:avLst/>
          </a:prstGeom>
          <a:solidFill>
            <a:srgbClr val="36B2E6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答题有道</a:t>
            </a:r>
            <a:endParaRPr lang="en-U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1601696"/>
            <a:ext cx="7902811" cy="22661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注意提问方式。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文中举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×××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例子，有什么作用？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第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×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段引用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×××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，有何作用？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文中两处提到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×××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，有何变化？有什么作用？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1957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57621" y="702673"/>
            <a:ext cx="7902811" cy="34532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抓住答题两个关键词：关系、作用。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关系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关系是高考命题的重要切入点，很多试题其实就是考查我们对论点与论据、论据与论据、论据与论证方法关系的分析掌握。因此，答这类题，首先要从关系入手，思考分析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：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0577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297187"/>
            <a:ext cx="7981839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看论点与论据的关系。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论点是统帅，是灵魂，所有的论据都是为论点服务的。判定它们之间的关系，首先就是要看论据是来证明什么样的论点，这是答题的基础和根本。其次要看论据是如何证明论点的，即从哪个角度证明的。常见的角度有正反、因果、条件结论等。还可以看论据与论点运用的先后顺序，如先论据后论点，叫引出；先论点后论据，叫证明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4638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18034" y="225179"/>
            <a:ext cx="7670390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看论据与论据的关系。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先看论据特点，是事实论据还是理论论据；再看它们之间不同的关系，如同一论点使用了很多论据，这些论据会有着正反、古今、中外、递进、点面等关系。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看论据与论证方法的关系。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这两者有时密不可分，认识了论据特点就知道了论证方法；知道了论证方法，也就了解了所用的论据。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4526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210433"/>
            <a:ext cx="8223697" cy="45935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作用</a:t>
            </a:r>
            <a:endParaRPr lang="zh-CN" altLang="zh-CN" sz="25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主要从三方面展开：</a:t>
            </a:r>
            <a:endParaRPr lang="zh-CN" altLang="zh-CN" sz="25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要证明的论点。</a:t>
            </a:r>
            <a:endParaRPr lang="zh-CN" altLang="zh-CN" sz="25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结合论证方法写出论证效果。这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效果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包括两方面：一是论据、论证方法自身的效果。如例证法、引证法可增强说服力，比喻论证有生动形象、通俗易懂之效，对比论证会使观点更加鲜明突出等。二是在文中的论证效果。</a:t>
            </a:r>
            <a:endParaRPr lang="zh-CN" altLang="zh-CN" sz="25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兼及在思路、结构中的作用。这一点可根据论据在文中的位置判断，不是必答的方面</a:t>
            </a: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5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2631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51470"/>
            <a:ext cx="8155021" cy="48168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阅读下面的文字，完成文后题目。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ctr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中华文化的和谐与包容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ctr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梁文道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我们今天讲儒家，讲中华文化，有时觉得好像不够包容，但以我的理解，儒家本来不一定是这个样子的。也许很多人会把今天中国文化的很多问题都归结于传统，在我们把孔子叫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孔老二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的年代，一切的错都是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孔子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0087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41330" y="555526"/>
            <a:ext cx="7747094" cy="38933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的错。但是近几年不一样了，我们看到孔子越来越受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重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视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了。于丹写《〈论语〉心得》，出版商最后告诉她，盗版的光碟都卖了两千万套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《论语》那么火，孔子那么火，我们是不是也需要冷静一点来看？我们不能把一切好东西都说成是传统造成的，也不能把一切坏东西都说成是儒家造成的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02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02595" y="497300"/>
            <a:ext cx="7824565" cy="394665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儒家讲究包容。儒家的积极面是鼓励大家去学不同的东西，要尽量认识很多种不同的知识，这个是很多观点对立的学者都共同认为的。比如，陆象山和朱熹他们两个对立，但是这两人有一个共同点，就是都鼓励弟子要尽量看一些跟自己教的不一样的东西。尊重不同，尊重差异，要从不同之中学到东西，反省自己，才能够改错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0456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50601" y="267494"/>
            <a:ext cx="7981839" cy="453906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④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真正讲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同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的是墨家，墨子讲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尚同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，儒家反对墨家的一点就是尚同。儒家认为，人怎么是相同的？人肯定是不同的。《论语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为政篇》里面有一句很有名的话，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攻乎异端，斯害也已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，意即研究学问，就是要好好研究异端，研究异端就可以止住危害，才能达到孔子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四小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的境界：毋意、毋必、毋固、毋我。一个人老困在自己很狭隘的见解里的时候，是一定会犯错的，一定什么都看不到。所以一定要通过好好研究不同的意见和想法，才能够打开自己，进入大道。</a:t>
            </a:r>
            <a:endParaRPr lang="zh-CN" altLang="zh-CN" sz="25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666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230438"/>
            <a:ext cx="7902811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⑤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我们今天讲和谐，讲中华文明中的和谐、儒家文化中的和谐，那么什么叫和谐？就是和而不同，因为首先有不同然后才会有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。但是我们常常忘记了这一点，我们常常把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就直接等同于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⑥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我小时候看杜维明写的一篇文章，说到儒家面对的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明枪暗箭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。明枪指的是陈独秀、鲁迅，这是很激烈反对儒家的人。这种人来的时候，你无论跟他辩论什么都行。但是暗箭难防。台湾有个叫大成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小学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4062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63859" y="430552"/>
            <a:ext cx="7824565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的，每年三个多月不上课，学生们都在练那个八佾舞，大热天的，头上戴冠，身着汉服，弓着腰，一跳就是几小时，许多学生最后中暑晕倒。杜维明讲的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暗箭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就是这种，表面上尊重儒家了，但实际上却把儒家真正重要的精神给磨灭掉了。我们今天讲孔子，讲儒家，不能忽视关于和谐与包容的思想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lvl="0" algn="r">
              <a:lnSpc>
                <a:spcPct val="140000"/>
              </a:lnSpc>
            </a:pP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有删改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1155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267494"/>
            <a:ext cx="8142274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文章第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⑥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段列举陈独秀、鲁迅的例子和学生们练八佾舞的例子，有何作用？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列举陈独秀、鲁迅的例子阐明了首先有不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同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，然后才会有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2)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列举学生们练八佾舞的例子阐明了表面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同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会产生不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的后果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3)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两组事例形成鲜明的对比，突出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不等于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同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的观点，增强了论证的说服力。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5307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3528" y="123478"/>
            <a:ext cx="8223697" cy="47736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阅读下面的文字，完成文后题目。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超越鲁迅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ctr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为鲁迅逝世二周年纪念作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王任叔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《自由谈》复刊还没到十天，而鲁迅先生逝世两周年纪念又临在我们的面前了。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编者接编《自由谈》以来，朋友间首先给我的意见是，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应该多登些鲁迅式的杂感文字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，然而鲁迅不世有，而《自由谈》还得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谈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下去。这使我益发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感到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9013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568" y="371242"/>
            <a:ext cx="7670390" cy="42167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这一文化巨匠的死去，对文化界损失的重大了。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鲁迅的精神固然是部分地活在人们的心里，但鲁迅的艺术的战斗力，却没有活在后一代人的笔端。难道真让他的死，带去我们的一切？在鲁迅先生翻译的有岛武郎的《与幼小者》的小说里，有这样的一节话：你们倘不是毫不顾忌的将我做了踏台，超过了我，进到高的远的地方去，那是错的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0632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56924" y="267494"/>
            <a:ext cx="7747094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    ④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我可以断说，鲁迅先生是期望于后一世代的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。然而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我们竟让鲁迅先生这一心境，寂寞，冷落，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而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终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至于委为尘土吗？不，我们一定得大声的叫出：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超过鲁迅！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endParaRPr lang="en-US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⑤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这是每一个文化人所应自励而励人的！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⑥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学习鲁迅，并不是为了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追随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或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并驾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，而是为了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战取鲁迅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。那么我们看一看鲁迅先生的一生，有什么地方，值得我们战取呢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1135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7544" y="483518"/>
            <a:ext cx="8061657" cy="394665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⑦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六百万字的《鲁迅全集》，展开在我们面前了，我们好容易浏览了过去，但作者每一字每一句所下的心血，那真不是我们所能想象的。只要一展开他那手抄的《古小说钩沉》《会稽故书杂集》《嵇康集》，看到那里面一笔不苟的字迹，就可知道鲁迅对于任何一种学问的刻苦磨练的功夫。而我们呢，以皮毛为丰肉，到头来，不免自示空虚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869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195486"/>
            <a:ext cx="8142274" cy="468429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⑧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鲁迅固然是勇于和恶势力战斗的，但他又勇于自斗。记得他在一篇文章里说起过：在他翻译新兴艺术理论时，有几处，仿佛触着了自己的疮疤，但他还咬着牙译下去。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⑨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只有有自知之明者，才能知人。而只有能与自己斗争者，才能与人斗争。然而，我们呢？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⑩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将事实的真相，掩饰于世故之下，于是人们的见解都成为庸俗。正如鲁迅先生在论讽刺文学中所说，所谓讽刺不过是现实的真实的暴露，而人们却以此为讽刺了。鲁迅先生就是个真实的说教者。</a:t>
            </a:r>
            <a:endParaRPr lang="zh-CN" altLang="zh-CN" sz="24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485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09723" y="267494"/>
            <a:ext cx="7824565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Cambria Math"/>
                <a:ea typeface="华文细黑"/>
                <a:cs typeface="Cambria Math"/>
              </a:rPr>
              <a:t>⑪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他最讨厌的是专在背后嘁嘁嚓嚓的人们。在《答徐懋庸并关于民族抗日统一战线》一文中说，这些人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往往不过是将败落家族的妇姑勃溪，叔嫂斗法的手段，移到文坛上。嘁嘁嚓嚓，招是生非，搬弄口舌，决不在大处着眼。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”……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但是，这现象仅限于文坛吗？不，在我们的左右前后，都有这样人。我们所要的是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打开天窗说亮话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，而另一些人所要的，却是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三根椽下搬是非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9778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41330" y="371242"/>
            <a:ext cx="7747094" cy="421673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Cambria Math"/>
                <a:ea typeface="华文细黑"/>
                <a:cs typeface="Cambria Math"/>
              </a:rPr>
              <a:t>⑫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有人说鲁迅善放暗箭，鲁迅先生回答道，放箭的人站在这里呀，哪能说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暗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呢！那无理可说的人，只好不抛头露面放暗箭了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Cambria Math"/>
                <a:ea typeface="华文细黑"/>
                <a:cs typeface="Cambria Math"/>
              </a:rPr>
              <a:t>⑬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这一切刻苦的精神，这一切战斗的手法，都是我们学习鲁迅，战取鲁迅的必要条件。总有一日，以我们自己的力量，继之以我们的子孙的力量，而超越鲁迅！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2854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771550"/>
            <a:ext cx="7670390" cy="309315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Cambria Math"/>
                <a:ea typeface="华文细黑"/>
                <a:cs typeface="Cambria Math"/>
              </a:rPr>
              <a:t>⑭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我们倘不是毫不顾忌地将鲁迅做了踏台，超过了他，进到高的远的地方去，那是我们的错！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Cambria Math"/>
                <a:ea typeface="华文细黑"/>
                <a:cs typeface="Cambria Math"/>
              </a:rPr>
              <a:t>⑮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这该是我们今天纪念鲁迅应该记住的话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！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                                       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1939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年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7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月世界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书局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                  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《横眉集》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初版本，有删改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5270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4182" y="287116"/>
            <a:ext cx="8142274" cy="4228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文中第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段和第</a:t>
            </a:r>
            <a:r>
              <a:rPr lang="en-US" altLang="zh-CN" sz="2400" kern="100" dirty="0">
                <a:latin typeface="Cambria Math"/>
                <a:ea typeface="华文细黑"/>
                <a:cs typeface="Cambria Math"/>
              </a:rPr>
              <a:t>⑭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段两次引用《与幼小者》中的话，有何变化？有什么作用？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变化：第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段，指称用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你们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，属直接引用。以此展示鲁迅先生的心境，引出作者的观点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——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超越鲁迅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。第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Cambria Math"/>
                <a:ea typeface="华文细黑"/>
                <a:cs typeface="Cambria Math"/>
              </a:rPr>
              <a:t>⑭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段，指称用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我们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他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，是间接化用。重申观点，号召人们要站在鲁迅的肩膀上，超越鲁迅。</a:t>
            </a:r>
            <a:endParaRPr lang="zh-CN" altLang="zh-CN" sz="240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作用：两次引用鲁迅先生翻译作品中的话，前后呼应，严密紧凑，以此作为中心和号召，增强了说服力</a:t>
            </a:r>
            <a:r>
              <a:rPr lang="zh-CN" altLang="zh-CN" sz="24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388424" y="4588201"/>
            <a:ext cx="360000" cy="359813"/>
            <a:chOff x="8623505" y="4334074"/>
            <a:chExt cx="360000" cy="359813"/>
          </a:xfrm>
        </p:grpSpPr>
        <p:sp>
          <p:nvSpPr>
            <p:cNvPr id="4" name="椭圆 3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燕尾形 4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305363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5886</TotalTime>
  <Words>3750</Words>
  <Application>Microsoft Office PowerPoint</Application>
  <PresentationFormat>全屏显示(16:9)</PresentationFormat>
  <Paragraphs>129</Paragraphs>
  <Slides>47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48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XKW</cp:lastModifiedBy>
  <cp:revision>775</cp:revision>
  <dcterms:modified xsi:type="dcterms:W3CDTF">2016-03-08T02:17:26Z</dcterms:modified>
</cp:coreProperties>
</file>