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522" r:id="rId2"/>
    <p:sldId id="387" r:id="rId3"/>
    <p:sldId id="617" r:id="rId4"/>
    <p:sldId id="618" r:id="rId5"/>
    <p:sldId id="619" r:id="rId6"/>
    <p:sldId id="628" r:id="rId7"/>
    <p:sldId id="629" r:id="rId8"/>
    <p:sldId id="630" r:id="rId9"/>
    <p:sldId id="631" r:id="rId10"/>
    <p:sldId id="632" r:id="rId11"/>
    <p:sldId id="633" r:id="rId12"/>
    <p:sldId id="333" r:id="rId13"/>
    <p:sldId id="459" r:id="rId14"/>
    <p:sldId id="414" r:id="rId15"/>
    <p:sldId id="562" r:id="rId16"/>
    <p:sldId id="578" r:id="rId17"/>
    <p:sldId id="424" r:id="rId18"/>
    <p:sldId id="544" r:id="rId19"/>
    <p:sldId id="545" r:id="rId20"/>
    <p:sldId id="546" r:id="rId21"/>
    <p:sldId id="466" r:id="rId22"/>
    <p:sldId id="603" r:id="rId23"/>
    <p:sldId id="604" r:id="rId24"/>
    <p:sldId id="606" r:id="rId25"/>
    <p:sldId id="607" r:id="rId26"/>
    <p:sldId id="608" r:id="rId27"/>
    <p:sldId id="609" r:id="rId28"/>
    <p:sldId id="610" r:id="rId29"/>
    <p:sldId id="611" r:id="rId30"/>
    <p:sldId id="612" r:id="rId31"/>
    <p:sldId id="613" r:id="rId32"/>
    <p:sldId id="614" r:id="rId33"/>
    <p:sldId id="615" r:id="rId34"/>
    <p:sldId id="402" r:id="rId35"/>
    <p:sldId id="431" r:id="rId36"/>
    <p:sldId id="579" r:id="rId37"/>
    <p:sldId id="580" r:id="rId38"/>
    <p:sldId id="581" r:id="rId39"/>
    <p:sldId id="530" r:id="rId40"/>
    <p:sldId id="620" r:id="rId41"/>
    <p:sldId id="621" r:id="rId42"/>
    <p:sldId id="622" r:id="rId43"/>
    <p:sldId id="623" r:id="rId44"/>
    <p:sldId id="624" r:id="rId45"/>
    <p:sldId id="625" r:id="rId46"/>
    <p:sldId id="627" r:id="rId47"/>
    <p:sldId id="626" r:id="rId48"/>
    <p:sldId id="634" r:id="rId49"/>
    <p:sldId id="635" r:id="rId50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339966"/>
    <a:srgbClr val="3114AC"/>
    <a:srgbClr val="E46C0A"/>
    <a:srgbClr val="161B88"/>
    <a:srgbClr val="98B954"/>
    <a:srgbClr val="FFFFCC"/>
    <a:srgbClr val="CCFF33"/>
    <a:srgbClr val="99CC00"/>
    <a:srgbClr val="99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27" autoAdjust="0"/>
    <p:restoredTop sz="98667" autoAdjust="0"/>
  </p:normalViewPr>
  <p:slideViewPr>
    <p:cSldViewPr>
      <p:cViewPr>
        <p:scale>
          <a:sx n="89" d="100"/>
          <a:sy n="89" d="100"/>
        </p:scale>
        <p:origin x="-1068" y="-288"/>
      </p:cViewPr>
      <p:guideLst>
        <p:guide orient="horz" pos="162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84124-CDD9-49F2-BF2B-46328A7A501A}" type="datetimeFigureOut">
              <a:rPr lang="zh-CN" altLang="en-US" smtClean="0"/>
              <a:pPr/>
              <a:t>2016/3/8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04987-94A8-4214-B387-FD5AF34F491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1416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标题幻灯片">
    <p:bg>
      <p:bgPr>
        <a:solidFill>
          <a:srgbClr val="F3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0" y="1735213"/>
            <a:ext cx="9144000" cy="18446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5580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20279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11724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7" r:id="rId2"/>
    <p:sldLayoutId id="2147483649" r:id="rId3"/>
    <p:sldLayoutId id="2147483651" r:id="rId4"/>
    <p:sldLayoutId id="2147483656" r:id="rId5"/>
  </p:sldLayoutIdLst>
  <p:timing>
    <p:tnLst>
      <p:par>
        <p:cTn id="1" dur="indefinite" restart="never" nodeType="tmRoot"/>
      </p:par>
    </p:tnLst>
  </p:timing>
  <p:txStyles>
    <p:titleStyle>
      <a:lvl1pPr algn="ctr" defTabSz="68586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201" indent="-257201" algn="l" defTabSz="68586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68" indent="-214334" algn="l" defTabSz="68586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336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70" indent="-171467" algn="l" defTabSz="68586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205" indent="-171467" algn="l" defTabSz="68586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138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073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007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942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3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68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03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37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672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06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54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47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729887" y="1787639"/>
            <a:ext cx="6378617" cy="17202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专题强化训练三　文本材料要点归纳、分析和鉴赏</a:t>
            </a:r>
          </a:p>
        </p:txBody>
      </p:sp>
      <p:sp>
        <p:nvSpPr>
          <p:cNvPr id="5" name="矩形 4"/>
          <p:cNvSpPr/>
          <p:nvPr/>
        </p:nvSpPr>
        <p:spPr>
          <a:xfrm>
            <a:off x="-44132" y="1329141"/>
            <a:ext cx="4896544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专题强化训练三</a:t>
            </a:r>
            <a:r>
              <a:rPr lang="zh-CN" altLang="en-US" sz="1600" b="1" dirty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　</a:t>
            </a:r>
            <a:r>
              <a:rPr lang="zh-CN" altLang="en-US" sz="16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文本材料要点归纳、分析和鉴赏</a:t>
            </a:r>
            <a:endParaRPr lang="zh-CN" altLang="en-US" sz="1600" b="1" dirty="0">
              <a:solidFill>
                <a:srgbClr val="00B0F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324" t="985" b="18777"/>
          <a:stretch/>
        </p:blipFill>
        <p:spPr>
          <a:xfrm>
            <a:off x="-36512" y="1730374"/>
            <a:ext cx="2643456" cy="184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8209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17306"/>
            <a:ext cx="9144000" cy="43027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88410" y="771550"/>
            <a:ext cx="8016038" cy="411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 smtClean="0">
                <a:latin typeface="Times New Roman"/>
                <a:ea typeface="华文细黑"/>
                <a:cs typeface="Times New Roman"/>
              </a:rPr>
              <a:t>         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文本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材料要点归纳、分析和鉴赏，考查的重点是归纳和分析。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归纳题要点：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概括题考查的是对文本材料的概括。在概括时，首先要查找信息源并分清层次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具体步骤。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细淘真金，去芜存菁。分析文本材料的层次，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从而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对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相关层次内容的要点进行概括性提取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4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-36511" y="237870"/>
            <a:ext cx="3096344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温馨寄语</a:t>
            </a:r>
          </a:p>
        </p:txBody>
      </p:sp>
      <p:sp>
        <p:nvSpPr>
          <p:cNvPr id="9" name="矩形 8"/>
          <p:cNvSpPr/>
          <p:nvPr/>
        </p:nvSpPr>
        <p:spPr>
          <a:xfrm>
            <a:off x="323527" y="228468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81090" y="213250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32206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11510"/>
            <a:ext cx="9144000" cy="42484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95536" y="555526"/>
            <a:ext cx="8258932" cy="393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一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看标点，如句号、分号、冒号、顿号；二看标志语，如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一方面、另一方面，究其原因，因此，综上所述，从某种角度看，首先、其次、再者、另外、此外，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与此同时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，但是，只有、才能，既、又、也、还，导致了，这表明，说明对象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等这类词语。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逐点梳理，合并同类。善于在材料中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寻找同类项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，善于在材料中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提取公因式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(3)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前后联系，上下对照。</a:t>
            </a:r>
            <a:endParaRPr lang="zh-CN" altLang="zh-CN" sz="24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2252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11510"/>
            <a:ext cx="9144000" cy="42484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95536" y="411510"/>
            <a:ext cx="8096198" cy="4196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注意事项。归纳内容要点的前提是对文本材料内容有准确的理解，对文本材料的写作思路有清晰的判断。在此基础上还应注意以下四点：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尽可能用原文中的词语归纳。只要题干不作特别要求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请用自己的话来回答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，都应该尽可能用原文中的重要词语组织答案，这样可以避免归纳得不准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 smtClean="0">
              <a:latin typeface="宋体"/>
              <a:cs typeface="Courier New"/>
            </a:endParaRPr>
          </a:p>
          <a:p>
            <a:pPr lvl="0" algn="just">
              <a:lnSpc>
                <a:spcPct val="130000"/>
              </a:lnSpc>
            </a:pP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防止要点遗漏。要点遗漏，答案便不完整。避免的方法就是对相关文字作层次分析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9177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11510"/>
            <a:ext cx="9144000" cy="42484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23528" y="411510"/>
            <a:ext cx="8258932" cy="4196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答案语言须简明。这类题一般有字数上的限制，因而要注意答案的表述要求，在文字数量方面要符合题干要求。无论是选用文中的关键语句，还是用自己的语言进行概括，都要删繁去冗，使答案语句简明、准确。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(4)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有的文本材料，虽然有概括力强的语句，但与试题要求归纳的角度并不一致；也有一些文本材料并没有相应的概括语句，遇到这种情况，就要求我们根据要求，认定范围，提取精要，用自己的语言独立概括。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5195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11510"/>
            <a:ext cx="9144000" cy="42484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82234" y="411510"/>
            <a:ext cx="8341521" cy="4196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词句理解题要点：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词句理解题是材料题中一种常见的题型。这里的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，可能是某一个概念性名词，也有可能是一个动词或形容词。但无论是哪种情形，都需要结合文本，探究它在文中的含义。从考试实践来看，概念性名词的理解考查的频率很高。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对于概念性名词来说，需要结合探究概念的具体内涵；对于动词、形容词来说，需要探究这些词语背后所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蕴含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0695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11510"/>
            <a:ext cx="9144000" cy="42484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23528" y="411510"/>
            <a:ext cx="8341521" cy="416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的思想、情感。</a:t>
            </a:r>
            <a:endParaRPr lang="zh-CN" altLang="zh-CN" sz="24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algn="just">
              <a:lnSpc>
                <a:spcPct val="140000"/>
              </a:lnSpc>
            </a:pP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材料中的句子含意理解，同现代文阅读中的句子理解题方法一样，都要关注句中关键词语、句子结构和句子表达特点，都要结合上下文，只是要注意所给材料的性质：如果是文学性语段，则要侧重于情感的体悟；如果是论述性语段，则要侧重于思想内涵的探讨。无论是哪种语段中的句子，都要关注句表意思和句里意思，不仅要回答句子自身的含意，还要说明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怎么写的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为什么写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作者的写作意图</a:t>
            </a:r>
            <a:r>
              <a:rPr lang="en-US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4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0197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11510"/>
            <a:ext cx="9144000" cy="4392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23528" y="370860"/>
            <a:ext cx="8341521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分析题要点：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分析题考查的是对文本材料的分析。它要求考生以文本为出发点，紧扣文本作者的观点，通过对材料的综合考虑，提出自己的看法。当然，这个看法必须是紧扣文本而得出的，并不需要过多地联系材料外的资料，或者较为鲜明地表达考生的个性化见解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进行归纳分析时，可以遵循以下步骤：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整体通读，把握内容；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理清思路，梳理层次；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(3)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看清要求，归纳整合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4)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检查核对，谨防遗漏。</a:t>
            </a:r>
            <a:endParaRPr lang="zh-CN" altLang="zh-CN" sz="10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7160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11510"/>
            <a:ext cx="9144000" cy="4392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86269" y="483518"/>
            <a:ext cx="8016038" cy="394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培养几个意识：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文本意识。分析的依据是材料，不能天马行空，毫无约束。归纳出的问题与分析问题的解决对策基本呈对应关系。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分析意识。明确分析的对象，找到切分的角度，注意表层和深层的意思，看到事物的现状和趋势，有时提出的对策要有前瞻性。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4451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11510"/>
            <a:ext cx="9144000" cy="4392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67544" y="841430"/>
            <a:ext cx="8096198" cy="3386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(3)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内外结合意识。有一部分分析题，要求分析关键词语、句子的含意，如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2011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年高考江苏卷第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25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题，这种题目的做题方法同现代文阅读的做题方法一样。分析题，如要考生提出解决办法，或要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你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去思考的，作答时要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内外结合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，既要立足于文本分析，又要联系现实，运用自己积累的知识去分析。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5142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11510"/>
            <a:ext cx="9144000" cy="4392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95536" y="411510"/>
            <a:ext cx="8258932" cy="4361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鉴赏题要点：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要求考生就文中重要语句乃至整篇文章的表现手法、表达方式等进行鉴别赏析，理解其特点，分析其表达效果和作用。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注意事项。做分析鉴赏表述题时，要具有紧扣文本本身内容、抓住文本主要信息、结合作者写作意图、把握作者观点态度、运用艺术鉴赏术语、辩证思考所论问题、综合运用文科知识、抓全要点清楚作答等意识。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无论哪类题目，都要牢牢掌握住这样的原则：细心阅读，认真分层，找全要点，分条答题。</a:t>
            </a:r>
            <a:endParaRPr lang="zh-CN" altLang="zh-CN" sz="24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291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4985" y="502560"/>
            <a:ext cx="7813439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一、材料概括分析题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将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卢梭的《忏悔录》引到中国语境，用以比附古代中国文人的，还有钱钟书先生。他的《管锥编》有如下说法：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虽然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，相如于己之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窃妻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，纵未津津描画，而肯夫子自道，不讳不饰，则不特创域中自传之例，抑足为天下《忏悔录》之开山焉。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7630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52346" y="225179"/>
            <a:ext cx="7736078" cy="450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Times New Roman"/>
              </a:rPr>
              <a:t> </a:t>
            </a: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把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天下《忏悔录》的开山，拉到中国来，而且一搁就是两千年前的汉代。这考证，很令人振奋，但似乎有点不大对劲。司马相如的《自叙》对于琴挑卓文君，确实是既不隐讳，也不羞愧。因此，唐代刘知己撰《史通》时，才会嘲笑司马相如说，别人的自传都是表彰祖宗功德和自家业绩，你可好，连琴挑卓文君这么不道德的事情都写进来了，实在太不应该。钱钟书则反其道而行之，说你看，他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把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9959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246408"/>
            <a:ext cx="7981839" cy="477361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自己这么不道德的事情都写出来，不是《忏悔录》是什么？其实，同是琴挑卓文君，刘知己认为不道德，是伤风败俗的举动；司马相如则认为这是风流雅事，不只没必要隐瞒，还可以炫耀。所以，是否属于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忏悔录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，取决于立说时的心理状态。傲世越礼的司马相如，根本就没有忏悔的意思。只不过斗转星移，到了唐代，道德标准变了，刘知己觉得此举惊世骇俗。又过了一千年，钱钟书</a:t>
            </a:r>
            <a:r>
              <a:rPr lang="zh-CN" altLang="zh-CN" sz="2600" u="heavy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以唐人的评价来解读汉人的心态，于是出现了</a:t>
            </a:r>
            <a:r>
              <a:rPr lang="en-US" altLang="zh-CN" sz="2600" u="heavy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u="heavy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过度阐释</a:t>
            </a:r>
            <a:r>
              <a:rPr lang="en-US" altLang="zh-CN" sz="2600" u="heavy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3722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195486"/>
            <a:ext cx="7902811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Times New Roman"/>
              </a:rPr>
              <a:t> </a:t>
            </a: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与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此相类似的，可以举出宋人洪迈的《容斋随笔》。洪迈论及《琵琶行》时，嘲笑白居易不该夜入妇人船中，相从饮酒，极丝弹之乐，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中夕方去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。接下来的责问，更是义正词严：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岂不虞商人者，他日议其后乎？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你就不怕商人日后到处说你的坏话？对这段妙语，陈寅恪《元白诗笺证稿》作了辨正：白居易邀请妇人过来饮酒，而不是跳到人家船上去。既然是独居的茶商外妇，空船上怎么办得起如此盛筵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？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8950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50601" y="1040710"/>
            <a:ext cx="7981839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再说，诗中并没说明何时散宴，你怎么会有半夜才离去的想象？</a:t>
            </a:r>
            <a:r>
              <a:rPr lang="zh-CN" altLang="zh-CN" sz="2600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如此读诗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可惊可笑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。更重要的是，陈先生称，这牵涉到古今社会风俗之不同，不能不辨。唐宋两代，男女礼法，相差甚远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lvl="0" algn="r">
              <a:lnSpc>
                <a:spcPct val="140000"/>
              </a:lnSpc>
            </a:pP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选自陈平原《从文人之文到学者之文》，有删节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7702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78593" y="774681"/>
            <a:ext cx="7981839" cy="34532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试概括画线句中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唐人的评价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汉人的心态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过度阐释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的具体内容。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对于琴挑卓文君一事，唐人的评价是不道德，汉人的心态是炫耀，钱先生的过度阐释是：司马相如的自传中敢于直书琴挑卓文君这一不道德之事，是天下《忏悔录》的开山祖师。</a:t>
            </a:r>
            <a:endParaRPr lang="zh-CN" altLang="zh-CN" sz="260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3115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3" y="699542"/>
            <a:ext cx="8061657" cy="36165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依据第四段，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如此读诗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是怎样的读法？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马虎粗疏、妄想臆测。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对如何准确解读古代诗文，你从本文中获得哪些启示？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要探究作者著文立说时的心态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要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辨析古今社会风俗之异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要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细读文本；要不为前人之见所束缚。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4493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225179"/>
            <a:ext cx="7867799" cy="450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二、材料概括分析题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在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诗与思的辩难中，我看到的最有力的文字来自同样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富有热情与痛苦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的雪莱。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1821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年，雪莱在《为诗辩护》中写到，推理与想象是人类的两种活动，自有人类即有诗。而语言最初的发明，本身就是诗。在他看来，广义的诗人是具有审美能力的人。诗人的隐喻式表达、层出不穷的联想，这些虽然不能绘出人类思想的全景，却有助于表现人类崇高的目的，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领会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2803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29629" y="195486"/>
            <a:ext cx="7902811" cy="46842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世间的真善美。自古以来，当科学攻城略地不断扩大我们生活的疆土时，诗歌已经借着想象，为人类创造了一个宇宙。所以，雪莱赞美诗人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是世间未经公认的立法者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大多数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时候，我觉得人生是最荒谬而无望的。但也正是这种荒谬而无望，给了我们赋予自己人生意义的可能。一个人活得好与坏，很大程度上取决于他自我赋予意义的能力。我们需要找到并拥有自己所热爱的东西，借此击碎现实的荒谬。正如辛波斯卡所说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我偏爱写诗的荒谬，胜过不写诗的荒谬。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4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2943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66366" y="497300"/>
            <a:ext cx="7794066" cy="3946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诗歌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与个人寻找生活的意义有关，一定程度上属于私域范畴。诗歌不同于社论，虽然人们也会将它拿出来发表，但是它所具有的私人属性也是不容忽略的。有些诗歌，读者看不懂，作者自己或许也不全懂，但是无关紧要。就像你进不了别人的大脑中思考。他需要的可能只是获得一种审美上的存在感，至于交流，什么是美，都在其次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9869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368362"/>
            <a:ext cx="7950727" cy="4507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这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表示我鼓励诗人都去自说自话，故步自封。既然承认文学首先是人学，承认诗关系到人的自我塑造，诗歌也因此具有某种公共性。需要强调的是，无论是私有性，还是公共性，诗的价值都在于意义的赋予和美的呈现。这也意味着在公共领域和私人领域之外，还交织着一个文学搭建起来的意义领域，安放写作者的灵魂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algn="r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选自《读书》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2015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年第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期，有删改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0703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88425" y="195486"/>
            <a:ext cx="7872007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请用简洁的语言概括第一段中所阐述的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诗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思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的关系。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借助想象的诗歌与借助推理的思想是两种不同的思维形态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诗歌伴随着语言，语言伴随着思想而诞生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诗歌的隐喻、联想和想象，有助于表现人类的崇高思想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④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诗歌能够迅捷地创造广袤的思想空间。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0784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83568" y="411510"/>
            <a:ext cx="7640492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5.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如何理解辛波斯卡所说的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我偏爱写诗的荒谬，胜过不写诗的荒谬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这句话？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①“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不写诗的荒谬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是指现实人生的荒谬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写诗的荒谬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是指超越现实人生的诗歌创作的荒谬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人要借助诗歌，寻找生活的意义，拥有热爱的东西，并战胜现实。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2995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915566"/>
            <a:ext cx="771689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6.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作者是如何认识诗歌的私人性的？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诗歌与个人寻找生活的意义有关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诗歌是作者独特的审美存在感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诗歌关系到诗人的自我塑造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④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诗歌的私人性并不排斥公共性。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3481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49065" y="195486"/>
            <a:ext cx="7950727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三、材料分析概括题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艺术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和游戏都像斯宾塞所说的，有几分是余力的流露，是富裕生命的表现。初学一件东西都有几分困难，学习的趣味就在逐渐战胜这种困难，使本来牵强笨拙的变为自然娴熟的。小儿初学语言，到喉舌能转动自如时，就常一个人鼓舌转喉作戏。他并没有与人谈话的必要，只是自觉这种玩艺所产生的声音有趣。每种艺术都用一种媒介，都有一个规范，驾驭媒介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和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9611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569308"/>
            <a:ext cx="8110536" cy="3946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迁就规范在起始时都有若干困难。但是艺术的乐趣就在于征服这种困难之外还有余裕，还能带几分游戏态度任意纵横挥扫，使作品显得逸趣横生。这是由限制中争得的自由，由规范中溢出的生气。艺术使人留恋的也就在此。</a:t>
            </a:r>
            <a:r>
              <a:rPr lang="zh-CN" altLang="zh-CN" sz="2600" u="heavy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这个道理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可适用于写字、画画，也可适用于唱歌、作诗。诗人驾驭媒介的能力愈大，游戏的成分也就愈多。他们力有余裕，便任意挥霍，显得豪爽不羁。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2367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66366" y="225179"/>
            <a:ext cx="7794066" cy="450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从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民歌看，人对文字游戏的嗜好是天然的，普遍的。凡是艺术都带有几分游戏意味，诗歌也不例外。我们现代人偏重意境和情趣，对于文字游戏不免轻视。一个诗人过分地把精力在形式技巧上做功夫，固然容易走上轻薄纤巧的路。不过我们如果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把诗中文字游戏的成分一笔勾销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，也未免操之过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。凡是真正能引起美感经验的东西都有若干艺术的价值。巧妙的文字游戏，以及技巧的娴熟的运用，可以引起一种美感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793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352451"/>
            <a:ext cx="8030234" cy="3947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也是不容讳言的。文字声音对于文学，犹如颜色、线形对于造型艺术，同是宝贵的媒介。图画既可用形色的错综排列产生美感，诗歌何尝不能用文字声音的错综排列产生美感呢？在许多伟大作家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如莎士比亚和莫里哀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的作品中，文字游戏的成分都很重要，如果把它洗涤净尽，作品的丰富和美妙便不免大为减色了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r>
              <a:rPr lang="zh-CN" altLang="en-US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　　　　　　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选自朱光潜《诗论》，有删节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7734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483518"/>
            <a:ext cx="8191641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7.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第一段中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这个道理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具体指什么？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(18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字以内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艺术的乐趣就在于力有余裕的游戏。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8.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依据第二段，说说作者不主张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把诗中文字游戏的成分一笔勾销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的理由。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诗歌天然带有几分游戏意味；巧妙的文字游戏，可以引起美感；许多伟大作家的作品中，文字游戏的成分都很重要。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2810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1185559"/>
            <a:ext cx="7872007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9.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结合全文推断，对于诗人玩文字游戏，作者隐含哪些建议？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要增强驾驭媒介，即文字声音的能力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不要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过分注重在形式技巧上做工夫。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2557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195486"/>
            <a:ext cx="8030234" cy="474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四、材料概括分析题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400" kern="100" dirty="0" smtClean="0"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审美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判断不涉及欲念和利害计较，所以有别于一般快感以及功利的和道德的活动，即不是一种实践活动；审美判断不涉及概念，所以有别于逻辑判断，即不是一种概念性认识活动；它不涉及明确的目的，所以与审目的判断有别，美并不等于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目的论中的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完善。审美判断是对象的形式所引起的快感。这种形式之所以能引起快感，是因为它适应人的认识功能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即想象力和知解力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，使这些功能可以自由活动并且和谐地合作。这是康德审美判断中的基本内容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4044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267494"/>
            <a:ext cx="8130581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这种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美的分析，把审美活动和人的思考力、情感等其他功能割裂出来，只留下想象力和知解力自由运用和谐合作所产生的一点快感。这两种认识功能如何自由运用与和谐合作，也还是一个不可知的秘密，因为他明确地说过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审美趣味方面没有客观规则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。他把美分为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纯粹美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依存美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两种。到讨论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依存美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时，康德又把他原先所否定的因素偷梁换柱式地偷运回来。就对象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客体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方面来看也是如此，他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先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肯定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审美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活动只</a:t>
            </a:r>
            <a:endParaRPr lang="zh-CN" altLang="zh-CN" sz="2600" kern="100" dirty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1418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61330" y="195486"/>
            <a:ext cx="8158572" cy="4573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涉及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对象的形式，与对象的内容无关；可是后来讨论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理想美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时却又说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理想是把个别事物作为适合于表现某一观念的形象显现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它只能在人的形体上见出，在人的形体上，理想是道德精神的表现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algn="just">
              <a:lnSpc>
                <a:spcPct val="140000"/>
              </a:lnSpc>
            </a:pPr>
            <a:r>
              <a:rPr lang="zh-CN" altLang="en-US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指出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如此等类的矛盾，并不是要把康德一棍子打死，他虽没有解决这些矛盾，却可以激发后人的思考，推动美学的进一步发展。不幸的是康德的门徒后来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提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出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了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为艺术而艺术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形式主义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之类五花八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门的学说。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1109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9569" y="771550"/>
            <a:ext cx="7830863" cy="3617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这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类学说痛病和康德一样，都在把人这个整体宰割开来成为若干片段，单挑其中一块来，就说这一点就是打开人这个秘密的锁钥，也是打开美学秘密的锁钥。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这就如同传说中的盲人摸象，这个说象是这样，那个说象是那样，实际上都不知道真象究竟是个啥样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u="heavy" kern="100" dirty="0" smtClean="0">
                <a:latin typeface="Times New Roman"/>
                <a:ea typeface="华文细黑"/>
                <a:cs typeface="Times New Roman"/>
              </a:rPr>
              <a:t>    </a:t>
            </a:r>
          </a:p>
          <a:p>
            <a:pPr algn="r">
              <a:lnSpc>
                <a:spcPct val="15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节选自朱光潜《谈美书简》，有删改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5789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1096807"/>
            <a:ext cx="7676564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10.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康德审美判断的要素有哪些？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对象的形式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，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人的认识功能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或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想象力和知解力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，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认识功能的自由活动与和谐合作。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7070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195486"/>
            <a:ext cx="7891625" cy="4684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11.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康德对美的分析有哪些矛盾？产生矛盾的原因是什么？请结合材料简要概括。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4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矛盾：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宣称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审美趣味方面没有客观规则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，在讨论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依存美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时，却又对审美趣味的客观规则进行了分析；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先指出审美活动与审美对象的内容无关，但后来又分析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理想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这一内容层面的因素是审美活动的重要方面。</a:t>
            </a:r>
            <a:endParaRPr lang="zh-CN" altLang="zh-CN" sz="240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原因：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仅将审美活动与人的认识功能结合起来，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不能明确说明想象力和知解力是如何自由运用和谐合作产生快感的。</a:t>
            </a:r>
            <a:endParaRPr lang="zh-CN" altLang="zh-CN" sz="240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2996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430552"/>
            <a:ext cx="7988264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如何理解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这就如同传说中的盲人摸象，这个说象是这样，那个说象是那样，实际上都不知道真象究竟是个啥样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这句话？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康德门徒进行美学分析时，提出了许多学说，但因为这些学说都是建立在将人整体割裂而成的某个片段基础上，因而康德门徒没有真正掌握人的秘密，掌握美学的秘密。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1029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95536" y="174400"/>
            <a:ext cx="8221577" cy="4773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五、材料概括分析题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万历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到明末的晚明时期，是明代小品文发展之全盛期，虽说先秦诸子及唐宋古文中一些精彩的短篇确实都是一些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文章，但与晚明小品文却有本质的不同。上述文章尽管短小精悍，叙述描写上也不乏艺术性，但其写作之最终目的是道德教化，其价值也在于寓教于乐。明初与中叶的小品文仍具有这样的特点，到了晚明，小品文有了特殊的目的：自娱和娱人。历代不被正统文学看中的小品文在晚明具有了特有的审美价值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娱乐性。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0870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5620" y="195486"/>
            <a:ext cx="8148828" cy="450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叶圣陶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把小品文看成是与教科书、讲义体式的说理文不同的一种生动、有趣、能与读者达到情感与理智交流的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艺术性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文体。他认为：</a:t>
            </a:r>
            <a:r>
              <a:rPr lang="en-US" altLang="zh-CN" sz="2600" u="heavy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教科书、讲义体文章无非人生经验的公式化、化石化</a:t>
            </a:r>
            <a:r>
              <a:rPr lang="en-US" altLang="zh-CN" sz="2600" u="heavy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讲义跟教科书无论讲的什么，总使人有一种毫不亲切的感觉，仿佛是生活以外的事情，让人感觉厌倦。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因而，精粹的小品文是一个极端，好比最深色；讲义体中间的尤其坏的是另一个极端，好比最淡色。在这两极端之间的就只有程度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的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8509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1203598"/>
            <a:ext cx="7891625" cy="2416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差异，</a:t>
            </a:r>
            <a:r>
              <a:rPr lang="zh-CN" altLang="zh-CN" sz="2600" u="heavy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越接近小品文的越是文学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，越远于小品文的越不是文学。林语堂曾说：大体上，小品文闲适，下笔随意，常常夹入遐想及琐碎常谈，没有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雷池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限制，可以达到自由无限的想象空间。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4241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702673"/>
            <a:ext cx="7909172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先秦诸子及唐宋古文中的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文章与晚明小品文有哪些异同？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异：前者的写作目的、价值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道德教化、寓教于乐，后者的写作目的、价值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自娱和娱人、娱乐性。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同：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短小精悍，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叙述描写具有艺术性。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3390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67544" y="411510"/>
            <a:ext cx="8221577" cy="4013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14.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如何理解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教科书、讲义体文章无非人生经验的公式化、化石化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这句话？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教科书、讲义体文章内容虽然是人生经验，但是刻板、无趣，不亲切，脱离生活，让人厌倦。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15.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结合材料，说说为什么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越接近小品文的越是文学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因为小品文生动、有趣，具有艺术性；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小品文闲适，下笔随意，想象空间没有限制。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3227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31667" y="267494"/>
            <a:ext cx="7900773" cy="4716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六、材料概括分析题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中华文化的精义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周汝昌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中华民族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创造了一种独特的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天、地、人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三才文化，处处显示出它特异的光彩与魅力，而与西方文化难以混同。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三才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之道，识其变而综以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：三才中人为核心，人之道统以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，万事万物能共生同存，其道在和。人类社会，事务纷繁，倘无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以统之，势必至紊极乱。俗语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天时、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地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3463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44869" y="267494"/>
            <a:ext cx="8059579" cy="4573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利、人和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，正说明识天须顺其时，用地须尽其利。而人则尤其重要的在一个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，人的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就是今之所谓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人际关系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的协调处理之道与所收的效应。欲求社会安定、人际谐和，有一个极为重要的问题，即人的培育教养。力主性善的儒家极重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教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善，以为人之归于恶是不教之过。于是，中华文化的一大特点是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正面宣传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的策略：提善不捉恶。但善也要以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教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为本，教义百端，归于一善。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即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人学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5976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65876" y="225179"/>
            <a:ext cx="7822548" cy="4506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之本，人尽知之。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恕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己所不欲，勿施于人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，说的也就是己与人的关系问题。其余的礼让、容忍、谦抑、诚敬，正义、施舍、恻隐、信用、廉耻等道德标准，无一不是为了一个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善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其实也无一不是为了一个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！格物、致知、诚意、正心，修身、齐家、治国、平天下，这一系列由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治己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到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治人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的修养和抱负，不是玄想空语，从古以来的仁人志士，忧国爱民的传统思想，其实质就是要做到布善而致和。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9170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39552" y="607942"/>
            <a:ext cx="7979781" cy="4013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在中华文化中，一向是看不上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自了汉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的。所谓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独善其身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，实际只是十分不得已的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自慰性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的话，而绝非理想。好的宰相称为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医国手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，自古是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不为良相，则为良医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者何以互喻？正因都是以治病救人、安民治国为志趣。即如近世许多的救亡图存，投身革命的仁勇之志士。何自而生？不从中华文化的精义上去领会其源流脉络，自然陷于数典忘祖。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7232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24667" y="997931"/>
            <a:ext cx="7979781" cy="3016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16.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根据文意，简要概括中华文化精义的主要内涵。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三才和谐：人为核心，以善统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人之道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17.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文中的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自了汉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指的是什么样的人？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以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独善其身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自我慰藉、不能以安民治国为志趣的人。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9294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83568" y="1246916"/>
            <a:ext cx="7979781" cy="2332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18.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本文谈到了儒家哪些扬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的做法？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重视教人向善以免归之恶；提出仁恕、礼让、诚信、廉耻等道德标准；倡导由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治己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到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治人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的修养抱负。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0205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5456</TotalTime>
  <Words>3535</Words>
  <Application>Microsoft Office PowerPoint</Application>
  <PresentationFormat>全屏显示(16:9)</PresentationFormat>
  <Paragraphs>122</Paragraphs>
  <Slides>49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50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幻灯片 45</vt:lpstr>
      <vt:lpstr>幻灯片 46</vt:lpstr>
      <vt:lpstr>幻灯片 47</vt:lpstr>
      <vt:lpstr>幻灯片 48</vt:lpstr>
      <vt:lpstr>幻灯片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XKW</cp:lastModifiedBy>
  <cp:revision>624</cp:revision>
  <dcterms:modified xsi:type="dcterms:W3CDTF">2016-03-08T02:09:34Z</dcterms:modified>
</cp:coreProperties>
</file>