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522" r:id="rId2"/>
    <p:sldId id="387" r:id="rId3"/>
    <p:sldId id="617" r:id="rId4"/>
    <p:sldId id="618" r:id="rId5"/>
    <p:sldId id="619" r:id="rId6"/>
    <p:sldId id="620" r:id="rId7"/>
    <p:sldId id="621" r:id="rId8"/>
    <p:sldId id="622" r:id="rId9"/>
    <p:sldId id="623" r:id="rId10"/>
    <p:sldId id="333" r:id="rId11"/>
    <p:sldId id="459" r:id="rId12"/>
    <p:sldId id="414" r:id="rId13"/>
    <p:sldId id="562" r:id="rId14"/>
    <p:sldId id="578" r:id="rId15"/>
    <p:sldId id="424" r:id="rId16"/>
    <p:sldId id="544" r:id="rId17"/>
    <p:sldId id="545" r:id="rId18"/>
    <p:sldId id="546" r:id="rId19"/>
    <p:sldId id="466" r:id="rId20"/>
    <p:sldId id="603" r:id="rId21"/>
    <p:sldId id="604" r:id="rId22"/>
    <p:sldId id="606" r:id="rId23"/>
    <p:sldId id="607" r:id="rId24"/>
    <p:sldId id="608" r:id="rId25"/>
    <p:sldId id="609" r:id="rId26"/>
    <p:sldId id="610" r:id="rId27"/>
    <p:sldId id="611" r:id="rId28"/>
    <p:sldId id="612" r:id="rId29"/>
    <p:sldId id="613" r:id="rId30"/>
    <p:sldId id="614" r:id="rId31"/>
    <p:sldId id="615" r:id="rId32"/>
    <p:sldId id="402" r:id="rId33"/>
    <p:sldId id="431" r:id="rId34"/>
    <p:sldId id="579" r:id="rId35"/>
    <p:sldId id="580" r:id="rId36"/>
    <p:sldId id="581" r:id="rId37"/>
    <p:sldId id="530" r:id="rId38"/>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339966"/>
    <a:srgbClr val="3114AC"/>
    <a:srgbClr val="E46C0A"/>
    <a:srgbClr val="161B88"/>
    <a:srgbClr val="98B954"/>
    <a:srgbClr val="FFFFCC"/>
    <a:srgbClr val="CCFF33"/>
    <a:srgbClr val="99CC00"/>
    <a:srgbClr val="99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27" autoAdjust="0"/>
    <p:restoredTop sz="98667" autoAdjust="0"/>
  </p:normalViewPr>
  <p:slideViewPr>
    <p:cSldViewPr>
      <p:cViewPr>
        <p:scale>
          <a:sx n="100" d="100"/>
          <a:sy n="100" d="100"/>
        </p:scale>
        <p:origin x="-738" y="-102"/>
      </p:cViewPr>
      <p:guideLst>
        <p:guide orient="horz" pos="1620"/>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84124-CDD9-49F2-BF2B-46328A7A501A}" type="datetimeFigureOut">
              <a:rPr lang="zh-CN" altLang="en-US" smtClean="0"/>
              <a:pPr/>
              <a:t>2016/3/8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04987-94A8-4214-B387-FD5AF34F4912}" type="slidenum">
              <a:rPr lang="zh-CN" altLang="en-US" smtClean="0"/>
              <a:pPr/>
              <a:t>‹#›</a:t>
            </a:fld>
            <a:endParaRPr lang="zh-CN" altLang="en-US"/>
          </a:p>
        </p:txBody>
      </p:sp>
    </p:spTree>
    <p:extLst>
      <p:ext uri="{BB962C8B-B14F-4D97-AF65-F5344CB8AC3E}">
        <p14:creationId xmlns:p14="http://schemas.microsoft.com/office/powerpoint/2010/main" xmlns="" val="293141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标题幻灯片">
    <p:bg>
      <p:bgPr>
        <a:solidFill>
          <a:srgbClr val="F3EFE5"/>
        </a:solidFill>
        <a:effectLst/>
      </p:bgPr>
    </p:bg>
    <p:spTree>
      <p:nvGrpSpPr>
        <p:cNvPr id="1" name=""/>
        <p:cNvGrpSpPr/>
        <p:nvPr/>
      </p:nvGrpSpPr>
      <p:grpSpPr>
        <a:xfrm>
          <a:off x="0" y="0"/>
          <a:ext cx="0" cy="0"/>
          <a:chOff x="0" y="0"/>
          <a:chExt cx="0" cy="0"/>
        </a:xfrm>
      </p:grpSpPr>
      <p:sp>
        <p:nvSpPr>
          <p:cNvPr id="16" name="矩形 15"/>
          <p:cNvSpPr/>
          <p:nvPr userDrawn="1"/>
        </p:nvSpPr>
        <p:spPr>
          <a:xfrm>
            <a:off x="0" y="1735213"/>
            <a:ext cx="9144000" cy="184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7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8555801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202792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117245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7" r:id="rId2"/>
    <p:sldLayoutId id="2147483649" r:id="rId3"/>
    <p:sldLayoutId id="2147483651" r:id="rId4"/>
    <p:sldLayoutId id="2147483656" r:id="rId5"/>
  </p:sldLayoutIdLst>
  <p:timing>
    <p:tnLst>
      <p:par>
        <p:cTn id="1" dur="indefinite" restart="never" nodeType="tmRoot"/>
      </p:par>
    </p:tnLst>
  </p:timing>
  <p:txStyles>
    <p:titleStyle>
      <a:lvl1pPr algn="ctr" defTabSz="685868" rtl="0" eaLnBrk="1" latinLnBrk="0" hangingPunct="1">
        <a:spcBef>
          <a:spcPct val="0"/>
        </a:spcBef>
        <a:buNone/>
        <a:defRPr sz="3300" kern="1200">
          <a:solidFill>
            <a:schemeClr val="tx1"/>
          </a:solidFill>
          <a:latin typeface="+mj-lt"/>
          <a:ea typeface="+mj-ea"/>
          <a:cs typeface="+mj-cs"/>
        </a:defRPr>
      </a:lvl1pPr>
    </p:titleStyle>
    <p:bodyStyle>
      <a:lvl1pPr marL="257201" indent="-257201" algn="l" defTabSz="685868"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68" indent="-214334" algn="l" defTabSz="685868"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36" indent="-171467" algn="l" defTabSz="685868"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270"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05"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138"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73"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07"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42"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68" rtl="0" eaLnBrk="1" latinLnBrk="0" hangingPunct="1">
        <a:defRPr sz="1400" kern="1200">
          <a:solidFill>
            <a:schemeClr val="tx1"/>
          </a:solidFill>
          <a:latin typeface="+mn-lt"/>
          <a:ea typeface="+mn-ea"/>
          <a:cs typeface="+mn-cs"/>
        </a:defRPr>
      </a:lvl1pPr>
      <a:lvl2pPr marL="342935" algn="l" defTabSz="685868" rtl="0" eaLnBrk="1" latinLnBrk="0" hangingPunct="1">
        <a:defRPr sz="1400" kern="1200">
          <a:solidFill>
            <a:schemeClr val="tx1"/>
          </a:solidFill>
          <a:latin typeface="+mn-lt"/>
          <a:ea typeface="+mn-ea"/>
          <a:cs typeface="+mn-cs"/>
        </a:defRPr>
      </a:lvl2pPr>
      <a:lvl3pPr marL="685868" algn="l" defTabSz="685868" rtl="0" eaLnBrk="1" latinLnBrk="0" hangingPunct="1">
        <a:defRPr sz="1400" kern="1200">
          <a:solidFill>
            <a:schemeClr val="tx1"/>
          </a:solidFill>
          <a:latin typeface="+mn-lt"/>
          <a:ea typeface="+mn-ea"/>
          <a:cs typeface="+mn-cs"/>
        </a:defRPr>
      </a:lvl3pPr>
      <a:lvl4pPr marL="1028803" algn="l" defTabSz="685868" rtl="0" eaLnBrk="1" latinLnBrk="0" hangingPunct="1">
        <a:defRPr sz="1400" kern="1200">
          <a:solidFill>
            <a:schemeClr val="tx1"/>
          </a:solidFill>
          <a:latin typeface="+mn-lt"/>
          <a:ea typeface="+mn-ea"/>
          <a:cs typeface="+mn-cs"/>
        </a:defRPr>
      </a:lvl4pPr>
      <a:lvl5pPr marL="1371737" algn="l" defTabSz="685868" rtl="0" eaLnBrk="1" latinLnBrk="0" hangingPunct="1">
        <a:defRPr sz="1400" kern="1200">
          <a:solidFill>
            <a:schemeClr val="tx1"/>
          </a:solidFill>
          <a:latin typeface="+mn-lt"/>
          <a:ea typeface="+mn-ea"/>
          <a:cs typeface="+mn-cs"/>
        </a:defRPr>
      </a:lvl5pPr>
      <a:lvl6pPr marL="1714672" algn="l" defTabSz="685868" rtl="0" eaLnBrk="1" latinLnBrk="0" hangingPunct="1">
        <a:defRPr sz="1400" kern="1200">
          <a:solidFill>
            <a:schemeClr val="tx1"/>
          </a:solidFill>
          <a:latin typeface="+mn-lt"/>
          <a:ea typeface="+mn-ea"/>
          <a:cs typeface="+mn-cs"/>
        </a:defRPr>
      </a:lvl6pPr>
      <a:lvl7pPr marL="2057606" algn="l" defTabSz="685868" rtl="0" eaLnBrk="1" latinLnBrk="0" hangingPunct="1">
        <a:defRPr sz="1400" kern="1200">
          <a:solidFill>
            <a:schemeClr val="tx1"/>
          </a:solidFill>
          <a:latin typeface="+mn-lt"/>
          <a:ea typeface="+mn-ea"/>
          <a:cs typeface="+mn-cs"/>
        </a:defRPr>
      </a:lvl7pPr>
      <a:lvl8pPr marL="2400540" algn="l" defTabSz="685868" rtl="0" eaLnBrk="1" latinLnBrk="0" hangingPunct="1">
        <a:defRPr sz="1400" kern="1200">
          <a:solidFill>
            <a:schemeClr val="tx1"/>
          </a:solidFill>
          <a:latin typeface="+mn-lt"/>
          <a:ea typeface="+mn-ea"/>
          <a:cs typeface="+mn-cs"/>
        </a:defRPr>
      </a:lvl8pPr>
      <a:lvl9pPr marL="2743475" algn="l" defTabSz="685868"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21275" y="1655631"/>
            <a:ext cx="6271113" cy="1937518"/>
          </a:xfrm>
          <a:prstGeom prst="rect">
            <a:avLst/>
          </a:prstGeom>
        </p:spPr>
        <p:txBody>
          <a:bodyPr wrap="square" lIns="68580" tIns="34290" rIns="68580" bIns="34290">
            <a:spAutoFit/>
          </a:bodyPr>
          <a:lstStyle/>
          <a:p>
            <a:pPr>
              <a:lnSpc>
                <a:spcPct val="150000"/>
              </a:lnSpc>
            </a:pPr>
            <a:r>
              <a:rPr lang="zh-CN" altLang="en-US" sz="4200" b="1" dirty="0" smtClean="0">
                <a:solidFill>
                  <a:schemeClr val="bg1"/>
                </a:solidFill>
                <a:latin typeface="微软雅黑" panose="020B0503020204020204" pitchFamily="34" charset="-122"/>
                <a:ea typeface="微软雅黑" panose="020B0503020204020204" pitchFamily="34" charset="-122"/>
              </a:rPr>
              <a:t>    </a:t>
            </a:r>
            <a:r>
              <a:rPr lang="zh-CN" altLang="en-US" sz="4300" b="1" dirty="0" smtClean="0">
                <a:solidFill>
                  <a:schemeClr val="bg1"/>
                </a:solidFill>
                <a:latin typeface="微软雅黑" panose="020B0503020204020204" pitchFamily="34" charset="-122"/>
                <a:ea typeface="微软雅黑" panose="020B0503020204020204" pitchFamily="34" charset="-122"/>
              </a:rPr>
              <a:t>专题</a:t>
            </a:r>
            <a:r>
              <a:rPr lang="zh-CN" altLang="en-US" sz="4300" b="1" dirty="0">
                <a:solidFill>
                  <a:schemeClr val="bg1"/>
                </a:solidFill>
                <a:latin typeface="微软雅黑" panose="020B0503020204020204" pitchFamily="34" charset="-122"/>
                <a:ea typeface="微软雅黑" panose="020B0503020204020204" pitchFamily="34" charset="-122"/>
              </a:rPr>
              <a:t>强化训练一　</a:t>
            </a:r>
            <a:endParaRPr lang="en-US" altLang="zh-CN" sz="4300" b="1"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4300" b="1" dirty="0">
                <a:solidFill>
                  <a:schemeClr val="bg1"/>
                </a:solidFill>
                <a:latin typeface="微软雅黑" panose="020B0503020204020204" pitchFamily="34" charset="-122"/>
                <a:ea typeface="微软雅黑" panose="020B0503020204020204" pitchFamily="34" charset="-122"/>
              </a:rPr>
              <a:t> </a:t>
            </a:r>
            <a:r>
              <a:rPr lang="en-US" altLang="zh-CN" sz="4300" b="1" dirty="0" smtClean="0">
                <a:solidFill>
                  <a:schemeClr val="bg1"/>
                </a:solidFill>
                <a:latin typeface="微软雅黑" panose="020B0503020204020204" pitchFamily="34" charset="-122"/>
                <a:ea typeface="微软雅黑" panose="020B0503020204020204" pitchFamily="34" charset="-122"/>
              </a:rPr>
              <a:t>      </a:t>
            </a:r>
            <a:r>
              <a:rPr lang="zh-CN" altLang="en-US" sz="4300" b="1" dirty="0" smtClean="0">
                <a:solidFill>
                  <a:schemeClr val="bg1"/>
                </a:solidFill>
                <a:latin typeface="微软雅黑" panose="020B0503020204020204" pitchFamily="34" charset="-122"/>
                <a:ea typeface="微软雅黑" panose="020B0503020204020204" pitchFamily="34" charset="-122"/>
              </a:rPr>
              <a:t>文言文</a:t>
            </a:r>
            <a:r>
              <a:rPr lang="zh-CN" altLang="en-US" sz="4300" b="1" dirty="0">
                <a:solidFill>
                  <a:schemeClr val="bg1"/>
                </a:solidFill>
                <a:latin typeface="微软雅黑" panose="020B0503020204020204" pitchFamily="34" charset="-122"/>
                <a:ea typeface="微软雅黑" panose="020B0503020204020204" pitchFamily="34" charset="-122"/>
              </a:rPr>
              <a:t>阅读</a:t>
            </a:r>
          </a:p>
        </p:txBody>
      </p:sp>
      <p:sp>
        <p:nvSpPr>
          <p:cNvPr id="5" name="矩形 4"/>
          <p:cNvSpPr/>
          <p:nvPr/>
        </p:nvSpPr>
        <p:spPr>
          <a:xfrm>
            <a:off x="-36512" y="1326524"/>
            <a:ext cx="4455689" cy="412421"/>
          </a:xfrm>
          <a:prstGeom prst="rect">
            <a:avLst/>
          </a:prstGeom>
        </p:spPr>
        <p:txBody>
          <a:bodyPr wrap="square">
            <a:spAutoFit/>
          </a:bodyPr>
          <a:lstStyle/>
          <a:p>
            <a:pPr>
              <a:lnSpc>
                <a:spcPct val="130000"/>
              </a:lnSpc>
            </a:pPr>
            <a:r>
              <a:rPr lang="zh-CN" altLang="en-US" sz="1600" b="1" dirty="0" smtClean="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专题强化训练一</a:t>
            </a:r>
            <a:r>
              <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　文言文阅读</a:t>
            </a:r>
          </a:p>
        </p:txBody>
      </p:sp>
      <p:pic>
        <p:nvPicPr>
          <p:cNvPr id="6" name="图片 5"/>
          <p:cNvPicPr>
            <a:picLocks noChangeAspect="1"/>
          </p:cNvPicPr>
          <p:nvPr/>
        </p:nvPicPr>
        <p:blipFill rotWithShape="1">
          <a:blip r:embed="rId2">
            <a:extLst>
              <a:ext uri="{28A0092B-C50C-407E-A947-70E740481C1C}">
                <a14:useLocalDpi xmlns:a14="http://schemas.microsoft.com/office/drawing/2010/main" xmlns="" val="0"/>
              </a:ext>
            </a:extLst>
          </a:blip>
          <a:srcRect l="28324" t="985" b="18777"/>
          <a:stretch/>
        </p:blipFill>
        <p:spPr>
          <a:xfrm>
            <a:off x="0" y="1730375"/>
            <a:ext cx="2643456" cy="1849488"/>
          </a:xfrm>
          <a:prstGeom prst="rect">
            <a:avLst/>
          </a:prstGeom>
        </p:spPr>
      </p:pic>
    </p:spTree>
    <p:extLst>
      <p:ext uri="{BB962C8B-B14F-4D97-AF65-F5344CB8AC3E}">
        <p14:creationId xmlns:p14="http://schemas.microsoft.com/office/powerpoint/2010/main" xmlns="" val="336820945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717306"/>
            <a:ext cx="9144000" cy="4302716"/>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611560" y="843558"/>
            <a:ext cx="8096198" cy="4013406"/>
          </a:xfrm>
          <a:prstGeom prst="rect">
            <a:avLst/>
          </a:prstGeom>
          <a:noFill/>
        </p:spPr>
        <p:txBody>
          <a:bodyPr wrap="square" rtlCol="0">
            <a:spAutoFit/>
          </a:bodyPr>
          <a:lstStyle/>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近</a:t>
            </a:r>
            <a:r>
              <a:rPr lang="zh-CN" altLang="zh-CN" sz="2600" kern="100" dirty="0">
                <a:latin typeface="Times New Roman"/>
                <a:ea typeface="华文细黑"/>
                <a:cs typeface="Times New Roman"/>
              </a:rPr>
              <a:t>三年来，文言文阅读题在题目数量、分值上每年都有微调，但总体上考点与题型不变，</a:t>
            </a:r>
            <a:r>
              <a:rPr lang="en-US" altLang="zh-CN" sz="2600" kern="100" dirty="0">
                <a:latin typeface="Times New Roman"/>
                <a:ea typeface="华文细黑"/>
                <a:cs typeface="Courier New"/>
              </a:rPr>
              <a:t>2016</a:t>
            </a:r>
            <a:r>
              <a:rPr lang="zh-CN" altLang="zh-CN" sz="2600" kern="100" dirty="0">
                <a:latin typeface="Times New Roman"/>
                <a:ea typeface="华文细黑"/>
                <a:cs typeface="Times New Roman"/>
              </a:rPr>
              <a:t>年也应如此。考点与题型是：</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断句</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或</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处，或</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处，或</a:t>
            </a: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a:t>
            </a: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文学文化常识题；</a:t>
            </a: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文意理解概括题。二轮复习应紧紧扣住它们进行强化复习</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algn="just">
              <a:lnSpc>
                <a:spcPct val="140000"/>
              </a:lnSpc>
              <a:spcAft>
                <a:spcPts val="0"/>
              </a:spcAft>
            </a:pPr>
            <a:r>
              <a:rPr lang="en-US" altLang="zh-CN" sz="2600" kern="100" dirty="0" smtClean="0">
                <a:solidFill>
                  <a:prstClr val="black"/>
                </a:solidFill>
                <a:latin typeface="Times New Roman"/>
                <a:ea typeface="华文细黑"/>
                <a:cs typeface="Times New Roman"/>
              </a:rPr>
              <a:t>        </a:t>
            </a:r>
            <a:r>
              <a:rPr lang="zh-CN" altLang="zh-CN" sz="2600" kern="100" dirty="0" smtClean="0">
                <a:solidFill>
                  <a:prstClr val="black"/>
                </a:solidFill>
                <a:latin typeface="Times New Roman"/>
                <a:ea typeface="华文细黑"/>
                <a:cs typeface="Times New Roman"/>
              </a:rPr>
              <a:t>做</a:t>
            </a:r>
            <a:r>
              <a:rPr lang="zh-CN" altLang="zh-CN" sz="2600" kern="100" dirty="0">
                <a:solidFill>
                  <a:prstClr val="black"/>
                </a:solidFill>
                <a:latin typeface="Times New Roman"/>
                <a:ea typeface="华文细黑"/>
                <a:cs typeface="Times New Roman"/>
              </a:rPr>
              <a:t>题的前提仍是读懂文段。所给文段是一个</a:t>
            </a:r>
            <a:r>
              <a:rPr lang="en-US" altLang="zh-CN" sz="2600" kern="100" dirty="0">
                <a:solidFill>
                  <a:prstClr val="black"/>
                </a:solidFill>
                <a:latin typeface="Times New Roman"/>
                <a:ea typeface="华文细黑"/>
                <a:cs typeface="Courier New"/>
              </a:rPr>
              <a:t>100</a:t>
            </a:r>
            <a:r>
              <a:rPr lang="zh-CN" altLang="zh-CN" sz="2600" kern="100" dirty="0">
                <a:solidFill>
                  <a:prstClr val="black"/>
                </a:solidFill>
                <a:latin typeface="Times New Roman"/>
                <a:ea typeface="华文细黑"/>
                <a:cs typeface="Times New Roman"/>
              </a:rPr>
              <a:t>字</a:t>
            </a:r>
            <a:r>
              <a:rPr lang="zh-CN" altLang="zh-CN" sz="2600" kern="100" dirty="0" smtClean="0">
                <a:solidFill>
                  <a:prstClr val="black"/>
                </a:solidFill>
                <a:latin typeface="Times New Roman"/>
                <a:ea typeface="华文细黑"/>
                <a:cs typeface="Times New Roman"/>
              </a:rPr>
              <a:t>左右的议论性语段，内容涉及文学评论方面。读这个</a:t>
            </a:r>
            <a:endParaRPr lang="en-US" altLang="zh-CN" sz="2600" kern="100" dirty="0" smtClean="0">
              <a:latin typeface="Times New Roman"/>
              <a:ea typeface="华文细黑"/>
              <a:cs typeface="Times New Roman"/>
            </a:endParaRPr>
          </a:p>
        </p:txBody>
      </p:sp>
      <p:sp>
        <p:nvSpPr>
          <p:cNvPr id="7" name="矩形 3"/>
          <p:cNvSpPr>
            <a:spLocks noChangeArrowheads="1"/>
          </p:cNvSpPr>
          <p:nvPr/>
        </p:nvSpPr>
        <p:spPr bwMode="auto">
          <a:xfrm>
            <a:off x="-36511" y="237870"/>
            <a:ext cx="3096344" cy="487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温馨寄语</a:t>
            </a:r>
          </a:p>
        </p:txBody>
      </p:sp>
      <p:sp>
        <p:nvSpPr>
          <p:cNvPr id="9" name="矩形 8"/>
          <p:cNvSpPr/>
          <p:nvPr/>
        </p:nvSpPr>
        <p:spPr>
          <a:xfrm>
            <a:off x="323527" y="228468"/>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flipV="1">
            <a:off x="481090" y="213250"/>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322061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11510"/>
            <a:ext cx="9144000" cy="4248472"/>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323528" y="555526"/>
            <a:ext cx="8509185" cy="3951338"/>
          </a:xfrm>
          <a:prstGeom prst="rect">
            <a:avLst/>
          </a:prstGeom>
          <a:noFill/>
        </p:spPr>
        <p:txBody>
          <a:bodyPr wrap="square" rtlCol="0">
            <a:spAutoFit/>
          </a:bodyPr>
          <a:lstStyle/>
          <a:p>
            <a:pPr algn="just">
              <a:lnSpc>
                <a:spcPct val="140000"/>
              </a:lnSpc>
            </a:pPr>
            <a:r>
              <a:rPr lang="zh-CN" altLang="zh-CN" sz="2600" kern="100" dirty="0">
                <a:solidFill>
                  <a:prstClr val="black"/>
                </a:solidFill>
                <a:latin typeface="Times New Roman"/>
                <a:ea typeface="华文细黑"/>
                <a:cs typeface="Times New Roman"/>
              </a:rPr>
              <a:t>语段</a:t>
            </a:r>
            <a:r>
              <a:rPr lang="zh-CN" altLang="zh-CN" sz="2600" kern="100" dirty="0" smtClean="0">
                <a:solidFill>
                  <a:prstClr val="black"/>
                </a:solidFill>
                <a:latin typeface="Times New Roman"/>
                <a:ea typeface="华文细黑"/>
                <a:cs typeface="Times New Roman"/>
              </a:rPr>
              <a:t>，需要</a:t>
            </a:r>
            <a:r>
              <a:rPr lang="zh-CN" altLang="zh-CN" sz="2600" kern="100" dirty="0">
                <a:solidFill>
                  <a:prstClr val="black"/>
                </a:solidFill>
                <a:latin typeface="Times New Roman"/>
                <a:ea typeface="华文细黑"/>
                <a:cs typeface="Times New Roman"/>
              </a:rPr>
              <a:t>快读、细读、精读。所给文段大多为节选，表意</a:t>
            </a:r>
            <a:r>
              <a:rPr lang="zh-CN" altLang="zh-CN" sz="2600" kern="100" dirty="0" smtClean="0">
                <a:solidFill>
                  <a:prstClr val="black"/>
                </a:solidFill>
                <a:latin typeface="Times New Roman"/>
                <a:ea typeface="华文细黑"/>
                <a:cs typeface="Times New Roman"/>
              </a:rPr>
              <a:t>相对</a:t>
            </a:r>
            <a:r>
              <a:rPr lang="zh-CN" altLang="zh-CN" sz="2600" kern="100" dirty="0" smtClean="0">
                <a:latin typeface="Times New Roman"/>
                <a:ea typeface="华文细黑"/>
                <a:cs typeface="Times New Roman"/>
              </a:rPr>
              <a:t>完整</a:t>
            </a:r>
            <a:r>
              <a:rPr lang="zh-CN" altLang="zh-CN" sz="2600" kern="100" dirty="0">
                <a:latin typeface="Times New Roman"/>
                <a:ea typeface="华文细黑"/>
                <a:cs typeface="Times New Roman"/>
              </a:rPr>
              <a:t>，都是围绕一个中心话题展开，因此先要抓住这个中心话题，再看议论构成：依据和结论。有时结论在前，依据在后；有时依据在前，结论在后；还有时只说依据，文中无结论性文字，但是结论在题干中已给出，如</a:t>
            </a:r>
            <a:r>
              <a:rPr lang="en-US" altLang="zh-CN" sz="2600" kern="100" dirty="0">
                <a:latin typeface="Times New Roman"/>
                <a:ea typeface="华文细黑"/>
                <a:cs typeface="Courier New"/>
              </a:rPr>
              <a:t>2015</a:t>
            </a:r>
            <a:r>
              <a:rPr lang="zh-CN" altLang="zh-CN" sz="2600" kern="100" dirty="0">
                <a:latin typeface="Times New Roman"/>
                <a:ea typeface="华文细黑"/>
                <a:cs typeface="Times New Roman"/>
              </a:rPr>
              <a:t>年高考江苏卷附加题的文言语段。做题时如能理解这一段落特点，对精准做题会大有帮助的</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xmlns="" val="224225292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11510"/>
            <a:ext cx="9144000" cy="4248472"/>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311287" y="391248"/>
            <a:ext cx="8509185" cy="4196726"/>
          </a:xfrm>
          <a:prstGeom prst="rect">
            <a:avLst/>
          </a:prstGeom>
          <a:noFill/>
        </p:spPr>
        <p:txBody>
          <a:bodyPr wrap="square" rtlCol="0">
            <a:spAutoFit/>
          </a:bodyPr>
          <a:lstStyle/>
          <a:p>
            <a:pPr algn="just">
              <a:lnSpc>
                <a:spcPct val="13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断句</a:t>
            </a:r>
            <a:endParaRPr lang="zh-CN" altLang="zh-CN" sz="1050" kern="100" dirty="0">
              <a:latin typeface="宋体"/>
              <a:cs typeface="Courier New"/>
            </a:endParaRPr>
          </a:p>
          <a:p>
            <a:pPr algn="just">
              <a:lnSpc>
                <a:spcPct val="13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读懂为要，标志辅之。读懂是关键。首先要通读并领会整段文意</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上面已说</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。其次是聚焦于画线句子，看看它与上下文的联系，看它说的是什么意思。在读懂的基础上借助于一些语言标志，如找出标志性的虚词，像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矣</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耶</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等是句末助词，</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且夫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而况</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等是句首标志词。再找里面的对偶句、顶真句。注意文言文中善用四字句。</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74917757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11510"/>
            <a:ext cx="9144000" cy="4248472"/>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436413" y="699542"/>
            <a:ext cx="8258932" cy="3639971"/>
          </a:xfrm>
          <a:prstGeom prst="rect">
            <a:avLst/>
          </a:prstGeom>
          <a:noFill/>
        </p:spPr>
        <p:txBody>
          <a:bodyPr wrap="square" rtlCol="0">
            <a:spAutoFit/>
          </a:bodyPr>
          <a:lstStyle/>
          <a:p>
            <a:pPr algn="just">
              <a:lnSpc>
                <a:spcPct val="140000"/>
              </a:lnSpc>
              <a:spcAft>
                <a:spcPts val="0"/>
              </a:spcAft>
            </a:pPr>
            <a:r>
              <a:rPr lang="zh-CN" altLang="zh-CN" sz="2800" kern="100" dirty="0">
                <a:latin typeface="Times New Roman"/>
                <a:ea typeface="华文细黑"/>
                <a:cs typeface="Times New Roman"/>
              </a:rPr>
              <a:t>这里特别强调抓谓语。文言文中，句子多以动词或形容词谓语为中心，由关键性名词围绕谓语组合而成。我们只要抓住谓语动词，根据动词位置和前后词语关系进行推断，就能提高断句的准确性。谓语如果是形容词，谓语后可停顿；如果是动词，宾语后可停顿。</a:t>
            </a:r>
            <a:endParaRPr lang="zh-CN" altLang="zh-CN" sz="2800" kern="100" dirty="0">
              <a:effectLst/>
              <a:latin typeface="宋体"/>
              <a:cs typeface="Courier New"/>
            </a:endParaRPr>
          </a:p>
        </p:txBody>
      </p:sp>
    </p:spTree>
    <p:extLst>
      <p:ext uri="{BB962C8B-B14F-4D97-AF65-F5344CB8AC3E}">
        <p14:creationId xmlns:p14="http://schemas.microsoft.com/office/powerpoint/2010/main" xmlns="" val="24551954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11510"/>
            <a:ext cx="9144000" cy="4248472"/>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376230" y="411510"/>
            <a:ext cx="8341521" cy="4196726"/>
          </a:xfrm>
          <a:prstGeom prst="rect">
            <a:avLst/>
          </a:prstGeom>
          <a:noFill/>
        </p:spPr>
        <p:txBody>
          <a:bodyPr wrap="square" rtlCol="0">
            <a:spAutoFit/>
          </a:bodyPr>
          <a:lstStyle/>
          <a:p>
            <a:pPr algn="just">
              <a:lnSpc>
                <a:spcPct val="13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先易后难，突破难点。断句题无论断几处，其难点仅有一两处，只要突破这一两个难点，肯定能拿满分。突破这些难点并不难，只要稍微联系一下上下文，再结合语段中心即可。如</a:t>
            </a:r>
            <a:r>
              <a:rPr lang="en-US" altLang="zh-CN" sz="2600" kern="100" dirty="0">
                <a:latin typeface="Times New Roman"/>
                <a:ea typeface="华文细黑"/>
                <a:cs typeface="Courier New"/>
              </a:rPr>
              <a:t>2015</a:t>
            </a:r>
            <a:r>
              <a:rPr lang="zh-CN" altLang="zh-CN" sz="2600" kern="100" dirty="0">
                <a:latin typeface="Times New Roman"/>
                <a:ea typeface="华文细黑"/>
                <a:cs typeface="Times New Roman"/>
              </a:rPr>
              <a:t>年高考江苏卷附加题中的断句题，其难点在于第二个</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的归属问题，是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以成一家言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还是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以成一家</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？联系语段中心，它是王丹麓编订的《今世说》的特点，且是序言节选，故不大可能是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自别一家</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a:t>
            </a:r>
            <a:r>
              <a:rPr lang="zh-CN" altLang="zh-CN" sz="2600" kern="100" dirty="0" smtClean="0">
                <a:latin typeface="Times New Roman"/>
                <a:ea typeface="华文细黑"/>
                <a:cs typeface="Times New Roman"/>
              </a:rPr>
              <a:t>。</a:t>
            </a:r>
            <a:endParaRPr lang="zh-CN" altLang="zh-CN" sz="2600" kern="100" dirty="0">
              <a:latin typeface="宋体"/>
              <a:cs typeface="Courier New"/>
            </a:endParaRPr>
          </a:p>
        </p:txBody>
      </p:sp>
    </p:spTree>
    <p:extLst>
      <p:ext uri="{BB962C8B-B14F-4D97-AF65-F5344CB8AC3E}">
        <p14:creationId xmlns:p14="http://schemas.microsoft.com/office/powerpoint/2010/main" xmlns="" val="39077732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11510"/>
            <a:ext cx="9144000" cy="4248472"/>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467544" y="897527"/>
            <a:ext cx="8177160" cy="3036729"/>
          </a:xfrm>
          <a:prstGeom prst="rect">
            <a:avLst/>
          </a:prstGeom>
          <a:noFill/>
        </p:spPr>
        <p:txBody>
          <a:bodyPr wrap="square" rtlCol="0">
            <a:spAutoFit/>
          </a:bodyPr>
          <a:lstStyle/>
          <a:p>
            <a:pPr lvl="0" algn="just">
              <a:lnSpc>
                <a:spcPct val="140000"/>
              </a:lnSpc>
            </a:pPr>
            <a:r>
              <a:rPr lang="zh-CN" altLang="zh-CN" sz="2800" kern="100" dirty="0">
                <a:solidFill>
                  <a:prstClr val="black"/>
                </a:solidFill>
                <a:latin typeface="Times New Roman"/>
                <a:ea typeface="华文细黑"/>
                <a:cs typeface="Times New Roman"/>
              </a:rPr>
              <a:t>做题时更要注意两个细节：一是看清要断的句数，不要多断或少断，更不要在答卷上涂改，涂改多了，阅卷老师不能准确辨认，最好先在试卷上预断，再誊抄到答卷上；二是断句后再通读一遍，可以借助语感或语法来检验断句是否正确。</a:t>
            </a:r>
            <a:endParaRPr lang="zh-CN" altLang="zh-CN" sz="2800" kern="100" dirty="0">
              <a:solidFill>
                <a:prstClr val="black"/>
              </a:solidFill>
              <a:latin typeface="宋体"/>
              <a:cs typeface="Courier New"/>
            </a:endParaRPr>
          </a:p>
        </p:txBody>
      </p:sp>
    </p:spTree>
    <p:extLst>
      <p:ext uri="{BB962C8B-B14F-4D97-AF65-F5344CB8AC3E}">
        <p14:creationId xmlns:p14="http://schemas.microsoft.com/office/powerpoint/2010/main" xmlns="" val="9399806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11510"/>
            <a:ext cx="9144000" cy="4248472"/>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467544" y="411510"/>
            <a:ext cx="8177160" cy="4196726"/>
          </a:xfrm>
          <a:prstGeom prst="rect">
            <a:avLst/>
          </a:prstGeom>
          <a:noFill/>
        </p:spPr>
        <p:txBody>
          <a:bodyPr wrap="square" rtlCol="0">
            <a:spAutoFit/>
          </a:bodyPr>
          <a:lstStyle/>
          <a:p>
            <a:pPr algn="just">
              <a:lnSpc>
                <a:spcPct val="13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文学文化常识</a:t>
            </a:r>
            <a:endParaRPr lang="zh-CN" altLang="zh-CN" sz="2600" kern="100" dirty="0">
              <a:latin typeface="宋体"/>
              <a:cs typeface="Courier New"/>
            </a:endParaRPr>
          </a:p>
          <a:p>
            <a:pPr algn="just">
              <a:lnSpc>
                <a:spcPct val="13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文学文化常识范围大多出自苏教必修</a:t>
            </a:r>
            <a:r>
              <a:rPr lang="en-US" altLang="zh-CN" sz="2600" kern="100" dirty="0">
                <a:latin typeface="Times New Roman"/>
                <a:ea typeface="华文细黑"/>
                <a:cs typeface="Courier New"/>
              </a:rPr>
              <a:t>1—5</a:t>
            </a:r>
            <a:r>
              <a:rPr lang="zh-CN" altLang="zh-CN" sz="2600" kern="100" dirty="0">
                <a:latin typeface="Times New Roman"/>
                <a:ea typeface="华文细黑"/>
                <a:cs typeface="Times New Roman"/>
              </a:rPr>
              <a:t>册，以及《〈史记〉选读》《唐宋八大家散文选读》等选修教材，平时要多留心。</a:t>
            </a:r>
            <a:endParaRPr lang="zh-CN" altLang="zh-CN" sz="2600" kern="100" dirty="0">
              <a:latin typeface="宋体"/>
              <a:cs typeface="Courier New"/>
            </a:endParaRPr>
          </a:p>
          <a:p>
            <a:pPr algn="just">
              <a:lnSpc>
                <a:spcPct val="13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该题与运气有关。如果不会，不要硬想，以免浪费宝贵的时间。</a:t>
            </a:r>
            <a:endParaRPr lang="zh-CN" altLang="zh-CN" sz="2600" kern="100" dirty="0">
              <a:latin typeface="宋体"/>
              <a:cs typeface="Courier New"/>
            </a:endParaRPr>
          </a:p>
          <a:p>
            <a:pPr algn="just">
              <a:lnSpc>
                <a:spcPct val="13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答案书写要正确，尤其是人名、地名、篇名，不可随意写成其他的同音字。</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400513216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11510"/>
            <a:ext cx="9144000" cy="4248472"/>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467544" y="483518"/>
            <a:ext cx="8177160" cy="3946658"/>
          </a:xfrm>
          <a:prstGeom prst="rect">
            <a:avLst/>
          </a:prstGeom>
          <a:noFill/>
        </p:spPr>
        <p:txBody>
          <a:bodyPr wrap="square" rtlCol="0">
            <a:spAutoFit/>
          </a:bodyPr>
          <a:lstStyle/>
          <a:p>
            <a:pPr algn="just">
              <a:lnSpc>
                <a:spcPct val="14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文意理解概括</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该题答案全在文段中，关键是分层和提取关键词语。分层要细致，提取要准确。另外，要看清是用文中的话回答还是用自己的话回答；如果题干不明示，最好用自己的话加文中的词回答；用文中的词语回答，如果那个词语很</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文言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，最好换成今天同义的词语，或者干脆转译过来。</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8120434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4341" y="202099"/>
            <a:ext cx="8294123" cy="4745915"/>
          </a:xfrm>
          <a:prstGeom prst="rect">
            <a:avLst/>
          </a:prstGeom>
        </p:spPr>
        <p:txBody>
          <a:bodyPr wrap="square">
            <a:spAutoFit/>
          </a:bodyPr>
          <a:lstStyle/>
          <a:p>
            <a:pPr algn="just">
              <a:lnSpc>
                <a:spcPct val="140000"/>
              </a:lnSpc>
              <a:spcAft>
                <a:spcPts val="0"/>
              </a:spcAft>
            </a:pPr>
            <a:r>
              <a:rPr lang="zh-CN" altLang="zh-CN" sz="2400" b="1" kern="100" dirty="0">
                <a:latin typeface="Times New Roman"/>
                <a:ea typeface="华文细黑"/>
                <a:cs typeface="Times New Roman"/>
              </a:rPr>
              <a:t>一、阅读材料，完成文后题目。</a:t>
            </a:r>
            <a:endParaRPr lang="zh-CN" altLang="zh-CN" sz="2400" b="1"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说</a:t>
            </a:r>
            <a:r>
              <a:rPr lang="zh-CN" altLang="zh-CN" sz="2400" kern="100" dirty="0">
                <a:latin typeface="Times New Roman"/>
                <a:ea typeface="华文细黑"/>
                <a:cs typeface="Times New Roman"/>
              </a:rPr>
              <a:t>文之为书，以文字而兼声音训诂者也。吾友段氏若膺，于古音之条理，察之精，剖之密，因是为说文注，而声音之道大明。于许氏之说，正义、借义，知其典要，观其会通，而训诂之道大明。训诂声音明而小学明，小学明而经学明。盖千七百年来无此作矣。</a:t>
            </a:r>
            <a:r>
              <a:rPr lang="zh-CN" altLang="zh-CN" sz="2400" u="heavy" kern="100" spc="100" dirty="0">
                <a:latin typeface="Times New Roman"/>
                <a:ea typeface="华文细黑"/>
                <a:cs typeface="Times New Roman"/>
              </a:rPr>
              <a:t>若夫辨点画之正俗察篆隶之繁省沾沾自谓得之而于转注假借之通例茫乎未之有闻是知有文字而不知有声音训诂也。</a:t>
            </a:r>
            <a:r>
              <a:rPr lang="zh-CN" altLang="zh-CN" sz="2400" kern="100" dirty="0">
                <a:latin typeface="Times New Roman"/>
                <a:ea typeface="华文细黑"/>
                <a:cs typeface="Times New Roman"/>
              </a:rPr>
              <a:t>其视若膺之学，浅深相去为何如邪</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a:p>
            <a:pPr algn="r">
              <a:lnSpc>
                <a:spcPct val="140000"/>
              </a:lnSpc>
              <a:spcAft>
                <a:spcPts val="0"/>
              </a:spcAft>
            </a:pPr>
            <a:r>
              <a:rPr lang="en-US" altLang="zh-CN" sz="2400" kern="100" dirty="0" smtClean="0">
                <a:latin typeface="Times New Roman"/>
                <a:ea typeface="华文细黑"/>
                <a:cs typeface="Courier New"/>
              </a:rPr>
              <a:t>(</a:t>
            </a:r>
            <a:r>
              <a:rPr lang="zh-CN" altLang="zh-CN" sz="2400" kern="100" dirty="0">
                <a:latin typeface="Times New Roman"/>
                <a:ea typeface="华文细黑"/>
                <a:cs typeface="Times New Roman"/>
              </a:rPr>
              <a:t>节选自王念孙《〈说文解字注〉序》</a:t>
            </a:r>
            <a:r>
              <a:rPr lang="en-US" altLang="zh-CN" sz="2400" kern="100" dirty="0">
                <a:latin typeface="Times New Roman"/>
                <a:ea typeface="华文细黑"/>
                <a:cs typeface="Courier New"/>
              </a:rPr>
              <a:t>)</a:t>
            </a:r>
            <a:endParaRPr lang="zh-CN" altLang="zh-CN" sz="2400" kern="100" dirty="0">
              <a:effectLst/>
              <a:latin typeface="宋体"/>
              <a:cs typeface="Courier New"/>
            </a:endParaRPr>
          </a:p>
        </p:txBody>
      </p:sp>
    </p:spTree>
    <p:extLst>
      <p:ext uri="{BB962C8B-B14F-4D97-AF65-F5344CB8AC3E}">
        <p14:creationId xmlns:p14="http://schemas.microsoft.com/office/powerpoint/2010/main" xmlns="" val="11376304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32769" y="987574"/>
            <a:ext cx="7295615" cy="2893100"/>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用斜线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给上面文言文中的画线部分断句。</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限</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a:t>
            </a:r>
            <a:endParaRPr lang="zh-CN" altLang="zh-CN" sz="260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若夫辨点画之正俗</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察篆隶之繁省</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沾沾自谓得之</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而于转注假借之通例</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茫乎未之有闻</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是知有文字而不知有声音训诂也。</a:t>
            </a:r>
            <a:endParaRPr lang="zh-CN" altLang="zh-CN" sz="26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64995996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1246916"/>
            <a:ext cx="8496944" cy="2332946"/>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《说文解字》是我国第一部按部首编排的字典，其作者是</a:t>
            </a:r>
            <a:r>
              <a:rPr lang="en-US" altLang="zh-CN" sz="2600" kern="100" dirty="0">
                <a:latin typeface="Times New Roman"/>
                <a:ea typeface="华文细黑"/>
                <a:cs typeface="Courier New"/>
              </a:rPr>
              <a:t>________</a:t>
            </a:r>
            <a:r>
              <a:rPr lang="zh-CN" altLang="zh-CN" sz="2600" kern="100" dirty="0">
                <a:latin typeface="Times New Roman"/>
                <a:ea typeface="华文细黑"/>
                <a:cs typeface="Times New Roman"/>
              </a:rPr>
              <a:t>时期的</a:t>
            </a:r>
            <a:r>
              <a:rPr lang="en-US" altLang="zh-CN" sz="2600" kern="100" dirty="0">
                <a:latin typeface="Times New Roman"/>
                <a:ea typeface="华文细黑"/>
                <a:cs typeface="Courier New"/>
              </a:rPr>
              <a:t>________</a:t>
            </a:r>
            <a:r>
              <a:rPr lang="zh-CN" altLang="zh-CN" sz="2600" kern="100" dirty="0">
                <a:latin typeface="Times New Roman"/>
                <a:ea typeface="华文细黑"/>
                <a:cs typeface="Times New Roman"/>
              </a:rPr>
              <a:t>。</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3</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根据材料，说说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若膺之学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深在何处。</a:t>
            </a:r>
            <a:r>
              <a:rPr lang="en-US" altLang="zh-CN" sz="2600" kern="100" dirty="0">
                <a:latin typeface="Times New Roman"/>
                <a:ea typeface="华文细黑"/>
                <a:cs typeface="Courier New"/>
              </a:rPr>
              <a:t>(15</a:t>
            </a:r>
            <a:r>
              <a:rPr lang="zh-CN" altLang="zh-CN" sz="2600" kern="100" dirty="0">
                <a:latin typeface="Times New Roman"/>
                <a:ea typeface="华文细黑"/>
                <a:cs typeface="Times New Roman"/>
              </a:rPr>
              <a:t>个字以内</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通文字，兼通音韵、训诂。</a:t>
            </a:r>
            <a:endParaRPr lang="zh-CN" altLang="zh-CN" sz="1050" kern="100" dirty="0">
              <a:solidFill>
                <a:schemeClr val="accent6">
                  <a:lumMod val="75000"/>
                </a:schemeClr>
              </a:solidFill>
              <a:effectLst/>
              <a:latin typeface="宋体"/>
              <a:cs typeface="Courier New"/>
            </a:endParaRPr>
          </a:p>
        </p:txBody>
      </p:sp>
      <p:sp>
        <p:nvSpPr>
          <p:cNvPr id="3" name="矩形 2"/>
          <p:cNvSpPr/>
          <p:nvPr/>
        </p:nvSpPr>
        <p:spPr>
          <a:xfrm>
            <a:off x="767151" y="1861602"/>
            <a:ext cx="1739579"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东汉</a:t>
            </a:r>
            <a:r>
              <a:rPr lang="en-US" altLang="zh-CN" sz="2600" kern="100" dirty="0">
                <a:solidFill>
                  <a:srgbClr val="F79646">
                    <a:lumMod val="75000"/>
                  </a:srgbClr>
                </a:solidFill>
                <a:latin typeface="Times New Roman"/>
                <a:ea typeface="华文细黑"/>
                <a:cs typeface="Courier New"/>
              </a:rPr>
              <a:t>(</a:t>
            </a:r>
            <a:r>
              <a:rPr lang="zh-CN" altLang="zh-CN" sz="2600" kern="100" dirty="0">
                <a:solidFill>
                  <a:srgbClr val="F79646">
                    <a:lumMod val="75000"/>
                  </a:srgbClr>
                </a:solidFill>
                <a:latin typeface="Times New Roman"/>
                <a:ea typeface="华文细黑"/>
                <a:cs typeface="Times New Roman"/>
              </a:rPr>
              <a:t>汉</a:t>
            </a:r>
            <a:r>
              <a:rPr lang="en-US" altLang="zh-CN" sz="2600" kern="100" dirty="0">
                <a:solidFill>
                  <a:srgbClr val="F79646">
                    <a:lumMod val="75000"/>
                  </a:srgbClr>
                </a:solidFill>
                <a:latin typeface="Times New Roman"/>
                <a:ea typeface="华文细黑"/>
                <a:cs typeface="Courier New"/>
              </a:rPr>
              <a:t>)</a:t>
            </a:r>
            <a:r>
              <a:rPr lang="zh-CN" altLang="zh-CN" sz="2600" kern="100" dirty="0">
                <a:solidFill>
                  <a:srgbClr val="F79646">
                    <a:lumMod val="75000"/>
                  </a:srgbClr>
                </a:solidFill>
                <a:latin typeface="Times New Roman"/>
                <a:ea typeface="华文细黑"/>
                <a:cs typeface="Times New Roman"/>
              </a:rPr>
              <a:t>　</a:t>
            </a:r>
            <a:endParaRPr lang="zh-CN" altLang="en-US" dirty="0"/>
          </a:p>
        </p:txBody>
      </p:sp>
      <p:sp>
        <p:nvSpPr>
          <p:cNvPr id="5" name="矩形 4"/>
          <p:cNvSpPr/>
          <p:nvPr/>
        </p:nvSpPr>
        <p:spPr>
          <a:xfrm>
            <a:off x="3347864" y="1886433"/>
            <a:ext cx="851515"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许慎</a:t>
            </a:r>
            <a:endParaRPr lang="zh-CN" altLang="en-US" dirty="0"/>
          </a:p>
        </p:txBody>
      </p:sp>
    </p:spTree>
    <p:extLst>
      <p:ext uri="{BB962C8B-B14F-4D97-AF65-F5344CB8AC3E}">
        <p14:creationId xmlns:p14="http://schemas.microsoft.com/office/powerpoint/2010/main" xmlns="" val="248372209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blinds(horizontal)">
                                      <p:cBhvr>
                                        <p:cTn id="15" dur="5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blinds(horizontal)">
                                      <p:cBhvr>
                                        <p:cTn id="2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230438"/>
            <a:ext cx="7902811" cy="4573560"/>
          </a:xfrm>
          <a:prstGeom prst="rect">
            <a:avLst/>
          </a:prstGeom>
        </p:spPr>
        <p:txBody>
          <a:bodyPr>
            <a:spAutoFit/>
          </a:bodyPr>
          <a:lstStyle/>
          <a:p>
            <a:pPr algn="just">
              <a:lnSpc>
                <a:spcPct val="14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260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《说文解字》</a:t>
            </a:r>
            <a:r>
              <a:rPr lang="zh-CN" altLang="zh-CN" sz="2600" kern="100" dirty="0">
                <a:latin typeface="Times New Roman"/>
                <a:ea typeface="华文细黑"/>
                <a:cs typeface="Times New Roman"/>
              </a:rPr>
              <a:t>这本书，是以文字为主，兼论音韵和训诂的专著。我的好友段若膺</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段玉裁，字若膺</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在古音条理方面，观察细致入微，剖析深入严密，依据其古音学的成就来为《说文解字》作注，于是音韵学的道理彰明。对于许慎所说的本义和借义，段若膺能够知道其中关键，看到其会合变通，于是训诂学的道理彰明。训诂和音韵能够道理明晰，小学也就</a:t>
            </a:r>
            <a:r>
              <a:rPr lang="zh-CN" altLang="zh-CN" sz="2600" kern="100" dirty="0" smtClean="0">
                <a:latin typeface="Times New Roman"/>
                <a:ea typeface="华文细黑"/>
                <a:cs typeface="Times New Roman"/>
              </a:rPr>
              <a:t>明晰</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21189509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555526"/>
            <a:ext cx="7981839" cy="3946658"/>
          </a:xfrm>
          <a:prstGeom prst="rect">
            <a:avLst/>
          </a:prstGeom>
        </p:spPr>
        <p:txBody>
          <a:bodyPr>
            <a:spAutoFit/>
          </a:bodyPr>
          <a:lstStyle/>
          <a:p>
            <a:pPr lvl="0" algn="just">
              <a:lnSpc>
                <a:spcPct val="140000"/>
              </a:lnSpc>
            </a:pPr>
            <a:r>
              <a:rPr lang="zh-CN" altLang="zh-CN" sz="2600" kern="100" dirty="0">
                <a:solidFill>
                  <a:prstClr val="black"/>
                </a:solidFill>
                <a:latin typeface="Times New Roman"/>
                <a:ea typeface="华文细黑"/>
                <a:cs typeface="Times New Roman"/>
              </a:rPr>
              <a:t>了；小学能够明晰，经学也就明晰了。从《说文解字》问世之后一千七百年，没有这样的作品啊！至于有些人辨别字形的正体与俗体，考察小篆到隶书之间的繁密与简约，沾沾自喜以为得见精要，但在转注、假借上的各种常见条例，却茫然而不曾听说。这种人就是只知道有文字，却不知道还有音韵和训诂了。他们与段若膺的学问比较，深浅差距有多大啊！</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392770269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296354"/>
            <a:ext cx="8305934" cy="4573560"/>
          </a:xfrm>
          <a:prstGeom prst="rect">
            <a:avLst/>
          </a:prstGeom>
        </p:spPr>
        <p:txBody>
          <a:bodyPr>
            <a:spAutoFit/>
          </a:bodyPr>
          <a:lstStyle/>
          <a:p>
            <a:pPr algn="just">
              <a:lnSpc>
                <a:spcPct val="140000"/>
              </a:lnSpc>
              <a:spcAft>
                <a:spcPts val="0"/>
              </a:spcAft>
            </a:pPr>
            <a:r>
              <a:rPr lang="zh-CN" altLang="zh-CN" sz="2600" b="1" kern="100" dirty="0">
                <a:latin typeface="Times New Roman"/>
                <a:ea typeface="华文细黑"/>
                <a:cs typeface="Times New Roman"/>
              </a:rPr>
              <a:t>二、阅读材料，完成文后题目。</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五代</a:t>
            </a:r>
            <a:r>
              <a:rPr lang="zh-CN" altLang="zh-CN" sz="2600" kern="100" dirty="0">
                <a:latin typeface="Times New Roman"/>
                <a:ea typeface="华文细黑"/>
                <a:cs typeface="Times New Roman"/>
              </a:rPr>
              <a:t>距今百有余年，故老遗俗，往往垂绝，无能道说者。史官秉笔之士，或文采不足以耀无穷，道学不足以继述作，</a:t>
            </a:r>
            <a:r>
              <a:rPr lang="zh-CN" altLang="zh-CN" sz="2600" u="heavy" kern="100" spc="100" dirty="0">
                <a:latin typeface="Times New Roman"/>
                <a:ea typeface="华文细黑"/>
                <a:cs typeface="Times New Roman"/>
              </a:rPr>
              <a:t>使五十有余年间废兴存亡之迹奸臣贼子之罪忠臣义士之节不传于后世来者无所考焉。</a:t>
            </a:r>
            <a:r>
              <a:rPr lang="zh-CN" altLang="zh-CN" sz="2600" kern="100" dirty="0">
                <a:latin typeface="Times New Roman"/>
                <a:ea typeface="华文细黑"/>
                <a:cs typeface="Times New Roman"/>
              </a:rPr>
              <a:t>惟庐陵欧阳公，慨然以自任，盖潜心累年而后成书，其事迹实录，详于旧记，而褒贬义例，仰师《春秋》，由迁、固而来，未之有也</a:t>
            </a:r>
            <a:r>
              <a:rPr lang="zh-CN" altLang="zh-CN" sz="2600" kern="100" dirty="0" smtClean="0">
                <a:latin typeface="Times New Roman"/>
                <a:ea typeface="华文细黑"/>
                <a:cs typeface="Times New Roman"/>
              </a:rPr>
              <a:t>。</a:t>
            </a:r>
            <a:r>
              <a:rPr lang="en-US" altLang="zh-CN" sz="2600" kern="100" dirty="0" smtClean="0">
                <a:latin typeface="Times New Roman"/>
                <a:ea typeface="华文细黑"/>
                <a:cs typeface="Times New Roman"/>
              </a:rPr>
              <a:t>                         </a:t>
            </a: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节选自陈师锡《五代史记序》</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364311567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574568"/>
            <a:ext cx="8142274" cy="4013406"/>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用斜线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给上面文言文中的画线部分断句。</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限</a:t>
            </a: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使五十有余年间</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废兴存亡之迹</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奸臣贼子之罪</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忠臣义士之节</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不传于后世</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来者无所考焉</a:t>
            </a:r>
            <a:r>
              <a:rPr lang="zh-CN" altLang="zh-CN" sz="2600" kern="100" dirty="0" smtClean="0">
                <a:solidFill>
                  <a:schemeClr val="accent6">
                    <a:lumMod val="75000"/>
                  </a:schemeClr>
                </a:solidFill>
                <a:latin typeface="Times New Roman"/>
                <a:ea typeface="华文细黑"/>
                <a:cs typeface="Times New Roman"/>
              </a:rPr>
              <a:t>。</a:t>
            </a:r>
            <a:endParaRPr lang="en-US" altLang="zh-CN" sz="1050" kern="100" dirty="0" smtClean="0">
              <a:solidFill>
                <a:schemeClr val="accent6">
                  <a:lumMod val="75000"/>
                </a:schemeClr>
              </a:solidFill>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5.</a:t>
            </a:r>
            <a:r>
              <a:rPr lang="zh-CN" altLang="zh-CN" sz="2600" kern="100" dirty="0">
                <a:latin typeface="Times New Roman"/>
                <a:ea typeface="华文细黑"/>
                <a:cs typeface="Times New Roman"/>
              </a:rPr>
              <a:t>后世有三部注释《春秋》的书，合称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春秋三传</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。请写出书名。</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《春秋左氏传》《春秋公羊传》《春秋谷梁传》</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写成《左传》《公羊传》《谷梁传》等历史通称也可</a:t>
            </a:r>
            <a:r>
              <a:rPr lang="en-US" altLang="zh-CN" sz="2600" kern="100" dirty="0">
                <a:solidFill>
                  <a:schemeClr val="accent6">
                    <a:lumMod val="75000"/>
                  </a:schemeClr>
                </a:solidFill>
                <a:latin typeface="Times New Roman"/>
                <a:ea typeface="华文细黑"/>
                <a:cs typeface="Courier New"/>
              </a:rPr>
              <a:t>)</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p:txBody>
      </p:sp>
    </p:spTree>
    <p:extLst>
      <p:ext uri="{BB962C8B-B14F-4D97-AF65-F5344CB8AC3E}">
        <p14:creationId xmlns:p14="http://schemas.microsoft.com/office/powerpoint/2010/main" xmlns="" val="107449364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915566"/>
            <a:ext cx="7867799" cy="2893100"/>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作者对欧阳修编撰的《五代史》有什么评价？请用自己的话概括。</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记事详细</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en-US" altLang="zh-CN" sz="2600" kern="100" dirty="0" smtClean="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褒贬有宗</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记事有褒贬，褒贬的标准是从《春秋》而来</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350280343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51570" y="339502"/>
            <a:ext cx="7902811" cy="4013406"/>
          </a:xfrm>
          <a:prstGeom prst="rect">
            <a:avLst/>
          </a:prstGeom>
        </p:spPr>
        <p:txBody>
          <a:bodyPr>
            <a:spAutoFit/>
          </a:bodyPr>
          <a:lstStyle/>
          <a:p>
            <a:pPr algn="just">
              <a:lnSpc>
                <a:spcPct val="14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五代距离现在有一百多年，前朝遗老和前代流传下来的风俗习惯，往往濒临灭亡，没有能够述说的人。执笔写史的官员，有的文采不足以显耀万世，道德学问不足以继续撰写，这使得五十多年间的盛衰存亡的事迹、奸臣贼人的罪恶、忠臣义士的气节，没能流传后世，后世的人也无从考证。只有庐陵的欧阳修</a:t>
            </a:r>
            <a:r>
              <a:rPr lang="zh-CN" altLang="zh-CN" sz="2600" kern="100" dirty="0" smtClean="0">
                <a:latin typeface="Times New Roman"/>
                <a:ea typeface="华文细黑"/>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29294328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55576" y="1059582"/>
            <a:ext cx="7716897" cy="3016403"/>
          </a:xfrm>
          <a:prstGeom prst="rect">
            <a:avLst/>
          </a:prstGeom>
        </p:spPr>
        <p:txBody>
          <a:bodyPr wrap="square">
            <a:spAutoFit/>
          </a:bodyPr>
          <a:lstStyle/>
          <a:p>
            <a:pPr lvl="0" algn="just">
              <a:lnSpc>
                <a:spcPct val="150000"/>
              </a:lnSpc>
            </a:pPr>
            <a:r>
              <a:rPr lang="zh-CN" altLang="zh-CN" sz="2600" kern="100" dirty="0">
                <a:latin typeface="Times New Roman"/>
                <a:ea typeface="华文细黑"/>
                <a:cs typeface="Times New Roman"/>
              </a:rPr>
              <a:t>慷慨地</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把记述五代的历史</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当作自己的职责，专心</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写作</a:t>
            </a:r>
            <a:r>
              <a:rPr lang="en-US" altLang="zh-CN" sz="2600" kern="100" dirty="0">
                <a:latin typeface="Times New Roman"/>
                <a:ea typeface="华文细黑"/>
                <a:cs typeface="Courier New"/>
              </a:rPr>
              <a:t>)</a:t>
            </a:r>
            <a:r>
              <a:rPr lang="zh-CN" altLang="zh-CN" sz="2600" kern="100" dirty="0" smtClean="0">
                <a:solidFill>
                  <a:prstClr val="black"/>
                </a:solidFill>
                <a:latin typeface="Times New Roman"/>
                <a:ea typeface="华文细黑"/>
                <a:cs typeface="Times New Roman"/>
              </a:rPr>
              <a:t>多年</a:t>
            </a:r>
            <a:r>
              <a:rPr lang="zh-CN" altLang="zh-CN" sz="2600" kern="100" dirty="0">
                <a:solidFill>
                  <a:prstClr val="black"/>
                </a:solidFill>
                <a:latin typeface="Times New Roman"/>
                <a:ea typeface="华文细黑"/>
                <a:cs typeface="Times New Roman"/>
              </a:rPr>
              <a:t>之后才写成《五代史记》一书，其中的事迹符合实际，比之前的记录更加详细，记事褒贬的标准效仿《春秋》，自司马迁、班固以来，从未有过这样的巨著。</a:t>
            </a:r>
            <a:endParaRPr lang="zh-CN" altLang="zh-CN" sz="1050" kern="100" dirty="0">
              <a:solidFill>
                <a:prstClr val="black"/>
              </a:solidFill>
              <a:latin typeface="宋体"/>
              <a:cs typeface="Courier New"/>
            </a:endParaRPr>
          </a:p>
        </p:txBody>
      </p:sp>
    </p:spTree>
    <p:extLst>
      <p:ext uri="{BB962C8B-B14F-4D97-AF65-F5344CB8AC3E}">
        <p14:creationId xmlns:p14="http://schemas.microsoft.com/office/powerpoint/2010/main" xmlns="" val="223986933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574568"/>
            <a:ext cx="7950727" cy="4013406"/>
          </a:xfrm>
          <a:prstGeom prst="rect">
            <a:avLst/>
          </a:prstGeom>
        </p:spPr>
        <p:txBody>
          <a:bodyPr wrap="square">
            <a:spAutoFit/>
          </a:bodyPr>
          <a:lstStyle/>
          <a:p>
            <a:pPr algn="just">
              <a:lnSpc>
                <a:spcPct val="140000"/>
              </a:lnSpc>
              <a:spcAft>
                <a:spcPts val="0"/>
              </a:spcAft>
            </a:pPr>
            <a:r>
              <a:rPr lang="zh-CN" altLang="zh-CN" sz="2600" b="1" kern="100" dirty="0">
                <a:latin typeface="Times New Roman"/>
                <a:ea typeface="华文细黑"/>
                <a:cs typeface="Times New Roman"/>
              </a:rPr>
              <a:t>三、阅读材料，完成文后题目。</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今</a:t>
            </a:r>
            <a:r>
              <a:rPr lang="zh-CN" altLang="zh-CN" sz="2600" kern="100" dirty="0">
                <a:latin typeface="Times New Roman"/>
                <a:ea typeface="华文细黑"/>
                <a:cs typeface="Times New Roman"/>
              </a:rPr>
              <a:t>之文人，鲁国孔融文举，广陵陈琳孔璋，山阳王粲仲宣，北海徐干伟长，陈留阮</a:t>
            </a:r>
            <a:r>
              <a:rPr lang="zh-CN" altLang="zh-CN" sz="2600" kern="100" dirty="0">
                <a:latin typeface="宋体"/>
                <a:ea typeface="华文细黑"/>
                <a:cs typeface="宋体"/>
              </a:rPr>
              <a:t>瑀</a:t>
            </a:r>
            <a:r>
              <a:rPr lang="zh-CN" altLang="zh-CN" sz="2600" kern="100" dirty="0">
                <a:latin typeface="楷体_GB2312"/>
                <a:ea typeface="华文细黑"/>
                <a:cs typeface="楷体_GB2312"/>
              </a:rPr>
              <a:t>元瑜</a:t>
            </a:r>
            <a:r>
              <a:rPr lang="zh-CN" altLang="zh-CN" sz="2600" kern="100" dirty="0">
                <a:latin typeface="Times New Roman"/>
                <a:ea typeface="华文细黑"/>
                <a:cs typeface="Times New Roman"/>
              </a:rPr>
              <a:t>，汝南应</a:t>
            </a:r>
            <a:r>
              <a:rPr lang="zh-CN" altLang="zh-CN" sz="2600" kern="100" dirty="0">
                <a:latin typeface="宋体"/>
                <a:ea typeface="华文细黑"/>
                <a:cs typeface="宋体"/>
              </a:rPr>
              <a:t>玚</a:t>
            </a:r>
            <a:r>
              <a:rPr lang="zh-CN" altLang="zh-CN" sz="2600" kern="100" dirty="0">
                <a:latin typeface="楷体_GB2312"/>
                <a:ea typeface="华文细黑"/>
                <a:cs typeface="楷体_GB2312"/>
              </a:rPr>
              <a:t>德琏</a:t>
            </a:r>
            <a:r>
              <a:rPr lang="zh-CN" altLang="zh-CN" sz="2600" kern="100" dirty="0">
                <a:latin typeface="Times New Roman"/>
                <a:ea typeface="华文细黑"/>
                <a:cs typeface="Times New Roman"/>
              </a:rPr>
              <a:t>，东平刘桢公干。斯七子者，</a:t>
            </a:r>
            <a:r>
              <a:rPr lang="zh-CN" altLang="zh-CN" sz="2600" u="heavy" kern="100" spc="100" dirty="0">
                <a:latin typeface="Times New Roman"/>
                <a:ea typeface="华文细黑"/>
                <a:cs typeface="Times New Roman"/>
              </a:rPr>
              <a:t>于学无所遗于辞无所假咸以自骋骥</a:t>
            </a:r>
            <a:r>
              <a:rPr lang="en-US" altLang="zh-CN" sz="2600" u="heavy" kern="100" spc="100" dirty="0">
                <a:latin typeface="Times New Roman"/>
                <a:ea typeface="华文细黑"/>
                <a:cs typeface="Courier New"/>
              </a:rPr>
              <a:t> </a:t>
            </a:r>
            <a:r>
              <a:rPr lang="en-US" altLang="zh-CN" sz="2600" u="heavy" kern="100" spc="100" dirty="0" smtClean="0">
                <a:latin typeface="Times New Roman"/>
                <a:ea typeface="华文细黑"/>
                <a:cs typeface="Courier New"/>
              </a:rPr>
              <a:t>   </a:t>
            </a:r>
            <a:r>
              <a:rPr lang="zh-CN" altLang="zh-CN" sz="2600" u="heavy" kern="100" spc="100" dirty="0" smtClean="0">
                <a:latin typeface="Times New Roman"/>
                <a:ea typeface="华文细黑"/>
                <a:cs typeface="Times New Roman"/>
              </a:rPr>
              <a:t>于</a:t>
            </a:r>
            <a:r>
              <a:rPr lang="zh-CN" altLang="zh-CN" sz="2600" u="heavy" kern="100" spc="100" dirty="0">
                <a:latin typeface="Times New Roman"/>
                <a:ea typeface="华文细黑"/>
                <a:cs typeface="Times New Roman"/>
              </a:rPr>
              <a:t>千里仰齐足而并驰以此相服</a:t>
            </a:r>
            <a:r>
              <a:rPr lang="zh-CN" altLang="zh-CN" sz="2600" kern="100" dirty="0">
                <a:latin typeface="Times New Roman"/>
                <a:ea typeface="华文细黑"/>
                <a:cs typeface="Times New Roman"/>
              </a:rPr>
              <a:t>，亦良难矣！盖君子审己以度人，故能免于斯累，而作论文</a:t>
            </a:r>
            <a:r>
              <a:rPr lang="zh-CN" altLang="zh-CN" sz="2600" kern="100" dirty="0" smtClean="0">
                <a:latin typeface="Times New Roman"/>
                <a:ea typeface="华文细黑"/>
                <a:cs typeface="Times New Roman"/>
              </a:rPr>
              <a:t>。</a:t>
            </a:r>
            <a:r>
              <a:rPr lang="en-US" altLang="zh-CN" sz="1050" kern="100" dirty="0" smtClean="0">
                <a:latin typeface="宋体"/>
                <a:cs typeface="Courier New"/>
              </a:rPr>
              <a:t>                                                    </a:t>
            </a: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节选自《典论</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论文》</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pic>
        <p:nvPicPr>
          <p:cNvPr id="4" name="图片 3" descr="\\常先平\d\常先平\源文件\二轮\语文\江苏加试题\马录S.TIF"/>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24336" y="2994789"/>
            <a:ext cx="395536" cy="297041"/>
          </a:xfrm>
          <a:prstGeom prst="rect">
            <a:avLst/>
          </a:prstGeom>
          <a:noFill/>
          <a:ln>
            <a:noFill/>
          </a:ln>
        </p:spPr>
      </p:pic>
    </p:spTree>
    <p:extLst>
      <p:ext uri="{BB962C8B-B14F-4D97-AF65-F5344CB8AC3E}">
        <p14:creationId xmlns:p14="http://schemas.microsoft.com/office/powerpoint/2010/main" xmlns="" val="42807038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742877"/>
            <a:ext cx="8191641" cy="1772793"/>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7.</a:t>
            </a:r>
            <a:r>
              <a:rPr lang="zh-CN" altLang="zh-CN" sz="2600" kern="100" dirty="0">
                <a:latin typeface="Times New Roman"/>
                <a:ea typeface="华文细黑"/>
                <a:cs typeface="Times New Roman"/>
              </a:rPr>
              <a:t>用斜线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给上面文言文中的画线部分断句。</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限</a:t>
            </a: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于学无所遗</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于辞无所假</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咸以自骋</a:t>
            </a:r>
            <a:r>
              <a:rPr lang="zh-CN" altLang="zh-CN" sz="2600" kern="100" dirty="0" smtClean="0">
                <a:solidFill>
                  <a:schemeClr val="accent6">
                    <a:lumMod val="75000"/>
                  </a:schemeClr>
                </a:solidFill>
                <a:latin typeface="Times New Roman"/>
                <a:ea typeface="华文细黑"/>
                <a:cs typeface="Times New Roman"/>
              </a:rPr>
              <a:t>骥</a:t>
            </a:r>
            <a:r>
              <a:rPr lang="zh-CN" altLang="en-US" sz="2600" kern="100" dirty="0" smtClean="0">
                <a:solidFill>
                  <a:schemeClr val="accent6">
                    <a:lumMod val="75000"/>
                  </a:schemeClr>
                </a:solidFill>
                <a:latin typeface="Times New Roman"/>
                <a:ea typeface="华文细黑"/>
                <a:cs typeface="Times New Roman"/>
              </a:rPr>
              <a:t>　</a:t>
            </a:r>
            <a:r>
              <a:rPr lang="en-US" altLang="zh-CN" sz="2600" kern="100" dirty="0" smtClean="0">
                <a:solidFill>
                  <a:schemeClr val="accent6">
                    <a:lumMod val="75000"/>
                  </a:schemeClr>
                </a:solidFill>
                <a:latin typeface="Times New Roman"/>
                <a:ea typeface="华文细黑"/>
                <a:cs typeface="Courier New"/>
              </a:rPr>
              <a:t> </a:t>
            </a:r>
            <a:r>
              <a:rPr lang="zh-CN" altLang="zh-CN" sz="2600" kern="100" dirty="0">
                <a:solidFill>
                  <a:schemeClr val="accent6">
                    <a:lumMod val="75000"/>
                  </a:schemeClr>
                </a:solidFill>
                <a:latin typeface="Times New Roman"/>
                <a:ea typeface="华文细黑"/>
                <a:cs typeface="Times New Roman"/>
              </a:rPr>
              <a:t>于千里</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仰齐足而并驰</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以此相服</a:t>
            </a:r>
            <a:endParaRPr lang="zh-CN" altLang="zh-CN" sz="1050" kern="100" dirty="0">
              <a:solidFill>
                <a:schemeClr val="accent6">
                  <a:lumMod val="75000"/>
                </a:schemeClr>
              </a:solidFill>
              <a:effectLst/>
              <a:latin typeface="宋体"/>
              <a:cs typeface="Courier New"/>
            </a:endParaRPr>
          </a:p>
        </p:txBody>
      </p:sp>
      <p:sp>
        <p:nvSpPr>
          <p:cNvPr id="3" name="矩形 2"/>
          <p:cNvSpPr/>
          <p:nvPr/>
        </p:nvSpPr>
        <p:spPr>
          <a:xfrm>
            <a:off x="450342" y="2455141"/>
            <a:ext cx="7794066" cy="1772793"/>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8.</a:t>
            </a:r>
            <a:r>
              <a:rPr lang="zh-CN" altLang="zh-CN" sz="2600" kern="100" dirty="0">
                <a:latin typeface="Times New Roman"/>
                <a:ea typeface="华文细黑"/>
                <a:cs typeface="Times New Roman"/>
              </a:rPr>
              <a:t>下列不属于文学批评作品的是</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　　</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A.</a:t>
            </a:r>
            <a:r>
              <a:rPr lang="zh-CN" altLang="zh-CN" sz="2600" kern="100" dirty="0">
                <a:latin typeface="Times New Roman"/>
                <a:ea typeface="华文细黑"/>
                <a:cs typeface="Times New Roman"/>
              </a:rPr>
              <a:t>《典论</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论文》</a:t>
            </a:r>
            <a:r>
              <a:rPr lang="en-US" altLang="zh-CN" sz="2600" kern="100" dirty="0">
                <a:latin typeface="Times New Roman"/>
                <a:ea typeface="华文细黑"/>
                <a:cs typeface="Courier New"/>
              </a:rPr>
              <a:t>  </a:t>
            </a:r>
            <a:r>
              <a:rPr lang="en-US" altLang="zh-CN" sz="2600" kern="100" dirty="0" smtClean="0">
                <a:latin typeface="Times New Roman"/>
                <a:ea typeface="华文细黑"/>
                <a:cs typeface="Courier New"/>
              </a:rPr>
              <a:t>            	B</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《文心雕龙》</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C.</a:t>
            </a:r>
            <a:r>
              <a:rPr lang="zh-CN" altLang="zh-CN" sz="2600" kern="100" dirty="0">
                <a:latin typeface="Times New Roman"/>
                <a:ea typeface="华文细黑"/>
                <a:cs typeface="Times New Roman"/>
              </a:rPr>
              <a:t>《山海经》</a:t>
            </a:r>
            <a:r>
              <a:rPr lang="en-US" altLang="zh-CN" sz="2600" kern="100" dirty="0">
                <a:latin typeface="Times New Roman"/>
                <a:ea typeface="华文细黑"/>
                <a:cs typeface="Courier New"/>
              </a:rPr>
              <a:t>  </a:t>
            </a:r>
            <a:r>
              <a:rPr lang="en-US" altLang="zh-CN" sz="2600" kern="100" dirty="0" smtClean="0">
                <a:latin typeface="Times New Roman"/>
                <a:ea typeface="华文细黑"/>
                <a:cs typeface="Courier New"/>
              </a:rPr>
              <a:t>			D</a:t>
            </a:r>
            <a:r>
              <a:rPr lang="en-US" altLang="zh-CN" sz="2600" kern="100" dirty="0">
                <a:latin typeface="Times New Roman"/>
                <a:ea typeface="华文细黑"/>
                <a:cs typeface="Courier New"/>
              </a:rPr>
              <a:t>.</a:t>
            </a:r>
            <a:r>
              <a:rPr lang="zh-CN" altLang="zh-CN" sz="2600" kern="100" dirty="0" smtClean="0">
                <a:latin typeface="Times New Roman"/>
                <a:ea typeface="华文细黑"/>
                <a:cs typeface="Times New Roman"/>
              </a:rPr>
              <a:t>《人间词话》</a:t>
            </a:r>
            <a:endParaRPr lang="zh-CN" altLang="zh-CN" sz="1050" kern="100" dirty="0">
              <a:latin typeface="宋体"/>
              <a:cs typeface="Courier New"/>
            </a:endParaRPr>
          </a:p>
        </p:txBody>
      </p:sp>
      <p:sp>
        <p:nvSpPr>
          <p:cNvPr id="4" name="矩形 3"/>
          <p:cNvSpPr/>
          <p:nvPr/>
        </p:nvSpPr>
        <p:spPr>
          <a:xfrm>
            <a:off x="5292080" y="2602413"/>
            <a:ext cx="407484" cy="492443"/>
          </a:xfrm>
          <a:prstGeom prst="rect">
            <a:avLst/>
          </a:prstGeom>
        </p:spPr>
        <p:txBody>
          <a:bodyPr wrap="none">
            <a:spAutoFit/>
          </a:bodyPr>
          <a:lstStyle/>
          <a:p>
            <a:r>
              <a:rPr lang="en-US" altLang="zh-CN" sz="2600" kern="100" dirty="0">
                <a:solidFill>
                  <a:schemeClr val="accent6">
                    <a:lumMod val="75000"/>
                  </a:schemeClr>
                </a:solidFill>
                <a:latin typeface="Times New Roman"/>
                <a:ea typeface="华文细黑"/>
                <a:cs typeface="Courier New"/>
              </a:rPr>
              <a:t>C</a:t>
            </a:r>
            <a:endParaRPr lang="zh-CN" altLang="en-US" dirty="0">
              <a:solidFill>
                <a:schemeClr val="accent6">
                  <a:lumMod val="75000"/>
                </a:schemeClr>
              </a:solidFill>
            </a:endParaRPr>
          </a:p>
        </p:txBody>
      </p:sp>
      <p:pic>
        <p:nvPicPr>
          <p:cNvPr id="5" name="图片 4" descr="\\常先平\d\常先平\源文件\二轮\语文\江苏加试题\马录S.TIF"/>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6696744" y="1491630"/>
            <a:ext cx="323528" cy="297041"/>
          </a:xfrm>
          <a:prstGeom prst="rect">
            <a:avLst/>
          </a:prstGeom>
          <a:noFill/>
          <a:ln>
            <a:noFill/>
          </a:ln>
        </p:spPr>
      </p:pic>
    </p:spTree>
    <p:extLst>
      <p:ext uri="{BB962C8B-B14F-4D97-AF65-F5344CB8AC3E}">
        <p14:creationId xmlns:p14="http://schemas.microsoft.com/office/powerpoint/2010/main" xmlns="" val="11907846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43535" y="702673"/>
            <a:ext cx="7716897" cy="3453253"/>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9.</a:t>
            </a:r>
            <a:r>
              <a:rPr lang="zh-CN" altLang="zh-CN" sz="2600" kern="100" dirty="0">
                <a:latin typeface="Times New Roman"/>
                <a:ea typeface="华文细黑"/>
                <a:cs typeface="Times New Roman"/>
              </a:rPr>
              <a:t>《典论</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论文》的作者是</a:t>
            </a:r>
            <a:r>
              <a:rPr lang="en-US" altLang="zh-CN" sz="2600" kern="100" dirty="0" smtClean="0">
                <a:latin typeface="Times New Roman"/>
                <a:ea typeface="华文细黑"/>
                <a:cs typeface="Courier New"/>
              </a:rPr>
              <a:t>_______</a:t>
            </a:r>
            <a:r>
              <a:rPr lang="zh-CN" altLang="zh-CN" sz="2600" kern="100" dirty="0">
                <a:latin typeface="Times New Roman"/>
                <a:ea typeface="华文细黑"/>
                <a:cs typeface="Times New Roman"/>
              </a:rPr>
              <a:t>，其文学成就非常突出，他的《</a:t>
            </a:r>
            <a:r>
              <a:rPr lang="en-US" altLang="zh-CN" sz="2600" kern="100" dirty="0" smtClean="0">
                <a:latin typeface="Times New Roman"/>
                <a:ea typeface="华文细黑"/>
                <a:cs typeface="Courier New"/>
              </a:rPr>
              <a:t>________</a:t>
            </a:r>
            <a:r>
              <a:rPr lang="zh-CN" altLang="zh-CN" sz="2600" kern="100" dirty="0">
                <a:latin typeface="Times New Roman"/>
                <a:ea typeface="华文细黑"/>
                <a:cs typeface="Times New Roman"/>
              </a:rPr>
              <a:t>》是中国现存最早的文人创作的完整七言诗之一。</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10</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请用自己的话概括文段的观点。</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审察自己的才能，然后再衡量别人</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既要能看到自己的短处，也要能看到别人的长处</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a:t>
            </a:r>
            <a:endParaRPr lang="zh-CN" altLang="zh-CN" sz="1050" kern="100" dirty="0">
              <a:solidFill>
                <a:schemeClr val="accent6">
                  <a:lumMod val="75000"/>
                </a:schemeClr>
              </a:solidFill>
              <a:effectLst/>
              <a:latin typeface="宋体"/>
              <a:cs typeface="Courier New"/>
            </a:endParaRPr>
          </a:p>
        </p:txBody>
      </p:sp>
      <p:sp>
        <p:nvSpPr>
          <p:cNvPr id="3" name="矩形 2"/>
          <p:cNvSpPr/>
          <p:nvPr/>
        </p:nvSpPr>
        <p:spPr>
          <a:xfrm>
            <a:off x="4788024" y="774681"/>
            <a:ext cx="851515"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曹丕</a:t>
            </a:r>
            <a:endParaRPr lang="zh-CN" altLang="en-US" dirty="0"/>
          </a:p>
        </p:txBody>
      </p:sp>
      <p:sp>
        <p:nvSpPr>
          <p:cNvPr id="5" name="矩形 4"/>
          <p:cNvSpPr/>
          <p:nvPr/>
        </p:nvSpPr>
        <p:spPr>
          <a:xfrm>
            <a:off x="2997349" y="1340177"/>
            <a:ext cx="1184940"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燕歌行</a:t>
            </a:r>
            <a:endParaRPr lang="zh-CN" altLang="en-US" dirty="0"/>
          </a:p>
        </p:txBody>
      </p:sp>
    </p:spTree>
    <p:extLst>
      <p:ext uri="{BB962C8B-B14F-4D97-AF65-F5344CB8AC3E}">
        <p14:creationId xmlns:p14="http://schemas.microsoft.com/office/powerpoint/2010/main" xmlns="" val="34129959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blinds(horizontal)">
                                      <p:cBhvr>
                                        <p:cTn id="15" dur="5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blinds(horizontal)">
                                      <p:cBhvr>
                                        <p:cTn id="2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65484" y="339502"/>
            <a:ext cx="8030234" cy="4361900"/>
          </a:xfrm>
          <a:prstGeom prst="rect">
            <a:avLst/>
          </a:prstGeom>
        </p:spPr>
        <p:txBody>
          <a:bodyPr wrap="square">
            <a:spAutoFit/>
          </a:bodyPr>
          <a:lstStyle/>
          <a:p>
            <a:pPr algn="just">
              <a:lnSpc>
                <a:spcPct val="130000"/>
              </a:lnSpc>
              <a:spcAft>
                <a:spcPts val="0"/>
              </a:spcAft>
            </a:pPr>
            <a:r>
              <a:rPr lang="zh-CN" altLang="zh-CN" sz="2400" b="1" kern="100" dirty="0">
                <a:solidFill>
                  <a:srgbClr val="00B050"/>
                </a:solidFill>
                <a:latin typeface="Times New Roman"/>
                <a:ea typeface="微软雅黑"/>
                <a:cs typeface="Times New Roman"/>
              </a:rPr>
              <a:t>参考译文</a:t>
            </a:r>
            <a:endParaRPr lang="zh-CN" altLang="zh-CN" sz="2400" kern="100" dirty="0">
              <a:latin typeface="宋体"/>
              <a:cs typeface="Courier New"/>
            </a:endParaRPr>
          </a:p>
          <a:p>
            <a:pPr indent="660400" algn="just">
              <a:lnSpc>
                <a:spcPct val="130000"/>
              </a:lnSpc>
              <a:spcAft>
                <a:spcPts val="0"/>
              </a:spcAft>
            </a:pPr>
            <a:r>
              <a:rPr lang="zh-CN" altLang="zh-CN" sz="2400" kern="100" dirty="0">
                <a:latin typeface="Times New Roman"/>
                <a:ea typeface="华文细黑"/>
                <a:cs typeface="Times New Roman"/>
              </a:rPr>
              <a:t>当今的文人，</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也不过</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只有鲁人孔融孔文举、广陵人陈琳陈孔璋、山阳人王粲王仲宣、北海人徐干徐伟长、陈留人阮</a:t>
            </a:r>
            <a:r>
              <a:rPr lang="zh-CN" altLang="zh-CN" sz="2400" kern="100" dirty="0">
                <a:latin typeface="宋体"/>
                <a:ea typeface="华文细黑"/>
                <a:cs typeface="宋体"/>
              </a:rPr>
              <a:t>瑀</a:t>
            </a:r>
            <a:r>
              <a:rPr lang="zh-CN" altLang="zh-CN" sz="2400" kern="100" dirty="0">
                <a:latin typeface="楷体_GB2312"/>
                <a:ea typeface="华文细黑"/>
                <a:cs typeface="楷体_GB2312"/>
              </a:rPr>
              <a:t>阮元瑜</a:t>
            </a:r>
            <a:r>
              <a:rPr lang="zh-CN" altLang="zh-CN" sz="2400" kern="100" dirty="0">
                <a:latin typeface="Times New Roman"/>
                <a:ea typeface="华文细黑"/>
                <a:cs typeface="Times New Roman"/>
              </a:rPr>
              <a:t>、汝南人应</a:t>
            </a:r>
            <a:r>
              <a:rPr lang="zh-CN" altLang="zh-CN" sz="2400" kern="100" dirty="0">
                <a:latin typeface="宋体"/>
                <a:ea typeface="华文细黑"/>
                <a:cs typeface="宋体"/>
              </a:rPr>
              <a:t>玚</a:t>
            </a:r>
            <a:r>
              <a:rPr lang="zh-CN" altLang="zh-CN" sz="2400" kern="100" dirty="0">
                <a:latin typeface="楷体_GB2312"/>
                <a:ea typeface="华文细黑"/>
                <a:cs typeface="楷体_GB2312"/>
              </a:rPr>
              <a:t>应德琏</a:t>
            </a:r>
            <a:r>
              <a:rPr lang="zh-CN" altLang="zh-CN" sz="2400" kern="100" dirty="0">
                <a:latin typeface="Times New Roman"/>
                <a:ea typeface="华文细黑"/>
                <a:cs typeface="Times New Roman"/>
              </a:rPr>
              <a:t>、东平人刘桢刘公干七人。这</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七子</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，于学问</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可以说</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是</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兼收并蓄</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没有什么遗漏的，于文辞是</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自铸伟辞</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没有借用别人的，</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在文坛上</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都各自像骐骥千里奔驰，并驾齐驱，要叫他们互相钦服，也实在是困难了。我审察自己</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之才，以为有能力</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以衡量别人，所以能够免于</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文人相轻</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这种拖累，而写作这篇论文。</a:t>
            </a:r>
            <a:endParaRPr lang="zh-CN" altLang="zh-CN" sz="2400" kern="100" dirty="0">
              <a:effectLst/>
              <a:latin typeface="宋体"/>
              <a:cs typeface="Courier New"/>
            </a:endParaRPr>
          </a:p>
        </p:txBody>
      </p:sp>
    </p:spTree>
    <p:extLst>
      <p:ext uri="{BB962C8B-B14F-4D97-AF65-F5344CB8AC3E}">
        <p14:creationId xmlns:p14="http://schemas.microsoft.com/office/powerpoint/2010/main" xmlns="" val="24734815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88036" y="158304"/>
            <a:ext cx="7950727" cy="4773614"/>
          </a:xfrm>
          <a:prstGeom prst="rect">
            <a:avLst/>
          </a:prstGeom>
        </p:spPr>
        <p:txBody>
          <a:bodyPr wrap="square">
            <a:spAutoFit/>
          </a:bodyPr>
          <a:lstStyle/>
          <a:p>
            <a:pPr algn="just">
              <a:lnSpc>
                <a:spcPct val="130000"/>
              </a:lnSpc>
              <a:spcAft>
                <a:spcPts val="0"/>
              </a:spcAft>
            </a:pPr>
            <a:r>
              <a:rPr lang="zh-CN" altLang="zh-CN" sz="2600" b="1" kern="100" dirty="0">
                <a:latin typeface="Times New Roman"/>
                <a:ea typeface="华文细黑"/>
                <a:cs typeface="Times New Roman"/>
              </a:rPr>
              <a:t>四、阅读材料，完成文后题目。</a:t>
            </a:r>
            <a:endParaRPr lang="zh-CN" altLang="zh-CN" sz="1050" kern="100" dirty="0">
              <a:latin typeface="宋体"/>
              <a:cs typeface="Courier New"/>
            </a:endParaRPr>
          </a:p>
          <a:p>
            <a:pPr algn="just">
              <a:lnSpc>
                <a:spcPct val="13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不</a:t>
            </a:r>
            <a:r>
              <a:rPr lang="zh-CN" altLang="zh-CN" sz="2600" kern="100" dirty="0">
                <a:latin typeface="Times New Roman"/>
                <a:ea typeface="华文细黑"/>
                <a:cs typeface="Times New Roman"/>
              </a:rPr>
              <a:t>读非圣之书，耻为郑卫之作，故其言多似天仙之辞。凡所著称，言多讽兴。自三代已来，风骚之后，驰驱屈、宋，鞭挞扬、马，千载独步，唯公一人。故王公趋风，列岳结轨；群贤翕习，如鸟归凤。卢黄门云：陈拾遗横制颓波，天下质文翕然一变。至今朝诗体，尚有梁、陈宫掖之风。</a:t>
            </a:r>
            <a:r>
              <a:rPr lang="zh-CN" altLang="zh-CN" sz="2600" u="heavy" kern="100" spc="100" dirty="0">
                <a:latin typeface="Times New Roman"/>
                <a:ea typeface="华文细黑"/>
                <a:cs typeface="Times New Roman"/>
              </a:rPr>
              <a:t>至公大变扫地并尽今古文集遏而不行。</a:t>
            </a:r>
            <a:r>
              <a:rPr lang="zh-CN" altLang="zh-CN" sz="2600" kern="100" dirty="0">
                <a:latin typeface="Times New Roman"/>
                <a:ea typeface="华文细黑"/>
                <a:cs typeface="Times New Roman"/>
              </a:rPr>
              <a:t>唯公文章，横被六合，可谓力敌造化欤</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r">
              <a:lnSpc>
                <a:spcPct val="130000"/>
              </a:lnSpc>
              <a:spcAft>
                <a:spcPts val="0"/>
              </a:spcAft>
            </a:pP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节选自李阳冰《草堂集序》</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69961100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915566"/>
            <a:ext cx="7794066" cy="2893100"/>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11.</a:t>
            </a:r>
            <a:r>
              <a:rPr lang="zh-CN" altLang="zh-CN" sz="2600" kern="100" dirty="0">
                <a:latin typeface="Times New Roman"/>
                <a:ea typeface="华文细黑"/>
                <a:cs typeface="Times New Roman"/>
              </a:rPr>
              <a:t>用斜线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给上面文言文中的画线部分断句</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限</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至公大变</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扫地并尽</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今古文集</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遏而不行。</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12.</a:t>
            </a:r>
            <a:r>
              <a:rPr lang="zh-CN" altLang="zh-CN" sz="2600" kern="100" dirty="0">
                <a:latin typeface="Times New Roman"/>
                <a:ea typeface="华文细黑"/>
                <a:cs typeface="Times New Roman"/>
              </a:rPr>
              <a:t>文中说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自三代已来</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，三代是指</a:t>
            </a:r>
            <a:r>
              <a:rPr lang="en-US" altLang="zh-CN" sz="2600" kern="100" dirty="0">
                <a:latin typeface="Times New Roman"/>
                <a:ea typeface="华文细黑"/>
                <a:cs typeface="Courier New"/>
              </a:rPr>
              <a:t>____________</a:t>
            </a:r>
            <a:r>
              <a:rPr lang="zh-CN" altLang="zh-CN" sz="2600" kern="100" dirty="0">
                <a:latin typeface="Times New Roman"/>
                <a:ea typeface="华文细黑"/>
                <a:cs typeface="Times New Roman"/>
              </a:rPr>
              <a:t>。</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限填三个朝代的名称</a:t>
            </a:r>
            <a:r>
              <a:rPr lang="en-US" altLang="zh-CN" sz="2600" kern="100" dirty="0" smtClean="0">
                <a:latin typeface="Times New Roman"/>
                <a:ea typeface="华文细黑"/>
                <a:cs typeface="Courier New"/>
              </a:rPr>
              <a:t>)</a:t>
            </a:r>
            <a:r>
              <a:rPr lang="zh-CN" altLang="zh-CN" sz="2600" kern="100" dirty="0">
                <a:solidFill>
                  <a:srgbClr val="00B0F0"/>
                </a:solidFill>
                <a:latin typeface="Times New Roman"/>
                <a:ea typeface="微软雅黑"/>
                <a:cs typeface="Times New Roman"/>
              </a:rPr>
              <a:t>　</a:t>
            </a:r>
            <a:endParaRPr lang="zh-CN" altLang="zh-CN" sz="1050" kern="100" dirty="0">
              <a:solidFill>
                <a:schemeClr val="accent6">
                  <a:lumMod val="75000"/>
                </a:schemeClr>
              </a:solidFill>
              <a:effectLst/>
              <a:latin typeface="宋体"/>
              <a:cs typeface="Courier New"/>
            </a:endParaRPr>
          </a:p>
        </p:txBody>
      </p:sp>
      <p:sp>
        <p:nvSpPr>
          <p:cNvPr id="3" name="矩形 2"/>
          <p:cNvSpPr/>
          <p:nvPr/>
        </p:nvSpPr>
        <p:spPr>
          <a:xfrm>
            <a:off x="6392619" y="2567336"/>
            <a:ext cx="1851789" cy="652486"/>
          </a:xfrm>
          <a:prstGeom prst="rect">
            <a:avLst/>
          </a:prstGeom>
        </p:spPr>
        <p:txBody>
          <a:bodyPr wrap="none">
            <a:spAutoFit/>
          </a:bodyPr>
          <a:lstStyle/>
          <a:p>
            <a:pPr lvl="0" algn="just">
              <a:lnSpc>
                <a:spcPct val="140000"/>
              </a:lnSpc>
            </a:pPr>
            <a:r>
              <a:rPr lang="zh-CN" altLang="zh-CN" sz="2600" kern="100" dirty="0">
                <a:solidFill>
                  <a:srgbClr val="F79646">
                    <a:lumMod val="75000"/>
                  </a:srgbClr>
                </a:solidFill>
                <a:latin typeface="Times New Roman"/>
                <a:ea typeface="华文细黑"/>
                <a:cs typeface="Times New Roman"/>
              </a:rPr>
              <a:t>夏、商、周</a:t>
            </a:r>
            <a:endParaRPr lang="zh-CN" altLang="zh-CN" sz="1050" kern="100" dirty="0">
              <a:solidFill>
                <a:srgbClr val="F79646">
                  <a:lumMod val="75000"/>
                </a:srgbClr>
              </a:solidFill>
              <a:latin typeface="宋体"/>
              <a:cs typeface="Courier New"/>
            </a:endParaRPr>
          </a:p>
        </p:txBody>
      </p:sp>
    </p:spTree>
    <p:extLst>
      <p:ext uri="{BB962C8B-B14F-4D97-AF65-F5344CB8AC3E}">
        <p14:creationId xmlns:p14="http://schemas.microsoft.com/office/powerpoint/2010/main" xmlns="" val="203236777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blinds(horizontal)">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555526"/>
            <a:ext cx="7794066" cy="4013406"/>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13.</a:t>
            </a:r>
            <a:r>
              <a:rPr lang="zh-CN" altLang="zh-CN" sz="2600" kern="100" dirty="0">
                <a:latin typeface="Times New Roman"/>
                <a:ea typeface="华文细黑"/>
                <a:cs typeface="Times New Roman"/>
              </a:rPr>
              <a:t>依据材料，文中所写之</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公</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应该是指</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　　</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A.</a:t>
            </a:r>
            <a:r>
              <a:rPr lang="zh-CN" altLang="zh-CN" sz="2600" kern="100" dirty="0">
                <a:latin typeface="Times New Roman"/>
                <a:ea typeface="华文细黑"/>
                <a:cs typeface="Times New Roman"/>
              </a:rPr>
              <a:t>李白</a:t>
            </a:r>
            <a:r>
              <a:rPr lang="en-US" altLang="zh-CN" sz="2600" kern="100" dirty="0">
                <a:latin typeface="Times New Roman"/>
                <a:ea typeface="华文细黑"/>
                <a:cs typeface="Courier New"/>
              </a:rPr>
              <a:t>  </a:t>
            </a:r>
            <a:r>
              <a:rPr lang="en-US" altLang="zh-CN" sz="2600" kern="100" dirty="0" smtClean="0">
                <a:latin typeface="Times New Roman"/>
                <a:ea typeface="华文细黑"/>
                <a:cs typeface="Courier New"/>
              </a:rPr>
              <a:t>    B</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杜甫</a:t>
            </a:r>
            <a:r>
              <a:rPr lang="en-US" altLang="zh-CN" sz="2600" kern="100" dirty="0">
                <a:latin typeface="Times New Roman"/>
                <a:ea typeface="华文细黑"/>
                <a:cs typeface="Courier New"/>
              </a:rPr>
              <a:t> </a:t>
            </a:r>
            <a:r>
              <a:rPr lang="en-US" altLang="zh-CN" sz="2600" kern="100" dirty="0" smtClean="0">
                <a:latin typeface="Times New Roman"/>
                <a:ea typeface="华文细黑"/>
                <a:cs typeface="Courier New"/>
              </a:rPr>
              <a:t>     </a:t>
            </a:r>
            <a:r>
              <a:rPr lang="en-US" altLang="zh-CN" sz="2600" kern="100" dirty="0">
                <a:latin typeface="Times New Roman"/>
                <a:ea typeface="华文细黑"/>
                <a:cs typeface="Courier New"/>
              </a:rPr>
              <a:t>C.</a:t>
            </a:r>
            <a:r>
              <a:rPr lang="zh-CN" altLang="zh-CN" sz="2600" kern="100" dirty="0">
                <a:latin typeface="Times New Roman"/>
                <a:ea typeface="华文细黑"/>
                <a:cs typeface="Times New Roman"/>
              </a:rPr>
              <a:t>白居易</a:t>
            </a:r>
            <a:r>
              <a:rPr lang="en-US" altLang="zh-CN" sz="2600" kern="100" dirty="0">
                <a:latin typeface="Times New Roman"/>
                <a:ea typeface="华文细黑"/>
                <a:cs typeface="Courier New"/>
              </a:rPr>
              <a:t>  </a:t>
            </a:r>
            <a:r>
              <a:rPr lang="en-US" altLang="zh-CN" sz="2600" kern="100" dirty="0" smtClean="0">
                <a:latin typeface="Times New Roman"/>
                <a:ea typeface="华文细黑"/>
                <a:cs typeface="Courier New"/>
              </a:rPr>
              <a:t>    D</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陈子昂</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14</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作者认为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公</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在文学史上的作用主要表现在什么方面？用自己的话概括。</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不超过</a:t>
            </a:r>
            <a:r>
              <a:rPr lang="en-US" altLang="zh-CN" sz="2600" kern="100" dirty="0">
                <a:latin typeface="Times New Roman"/>
                <a:ea typeface="华文细黑"/>
                <a:cs typeface="Courier New"/>
              </a:rPr>
              <a:t>40</a:t>
            </a:r>
            <a:r>
              <a:rPr lang="zh-CN" altLang="zh-CN" sz="2600" kern="100" dirty="0">
                <a:latin typeface="Times New Roman"/>
                <a:ea typeface="华文细黑"/>
                <a:cs typeface="Times New Roman"/>
              </a:rPr>
              <a:t>字</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扫除了诗歌创作方面的梁、陈时代宫廷的靡靡之风；内容上多讽喻寄托，更加关照现实</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答成</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使之产生本质的变化</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亦可</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a:t>
            </a:r>
            <a:endParaRPr lang="zh-CN" altLang="zh-CN" sz="1050" kern="100" dirty="0">
              <a:solidFill>
                <a:schemeClr val="accent6">
                  <a:lumMod val="75000"/>
                </a:schemeClr>
              </a:solidFill>
              <a:effectLst/>
              <a:latin typeface="宋体"/>
              <a:cs typeface="Courier New"/>
            </a:endParaRPr>
          </a:p>
        </p:txBody>
      </p:sp>
      <p:sp>
        <p:nvSpPr>
          <p:cNvPr id="3" name="矩形 2"/>
          <p:cNvSpPr/>
          <p:nvPr/>
        </p:nvSpPr>
        <p:spPr>
          <a:xfrm>
            <a:off x="6837795" y="267494"/>
            <a:ext cx="614525" cy="892552"/>
          </a:xfrm>
          <a:prstGeom prst="rect">
            <a:avLst/>
          </a:prstGeom>
        </p:spPr>
        <p:txBody>
          <a:bodyPr wrap="square">
            <a:spAutoFit/>
          </a:bodyPr>
          <a:lstStyle/>
          <a:p>
            <a:r>
              <a:rPr lang="zh-CN" altLang="zh-CN" sz="2600" kern="100" dirty="0">
                <a:solidFill>
                  <a:schemeClr val="accent6">
                    <a:lumMod val="75000"/>
                  </a:schemeClr>
                </a:solidFill>
                <a:latin typeface="Times New Roman"/>
                <a:ea typeface="微软雅黑"/>
                <a:cs typeface="Times New Roman"/>
              </a:rPr>
              <a:t>　</a:t>
            </a:r>
            <a:r>
              <a:rPr lang="en-US" altLang="zh-CN" sz="2600" kern="100" dirty="0">
                <a:solidFill>
                  <a:schemeClr val="accent6">
                    <a:lumMod val="75000"/>
                  </a:schemeClr>
                </a:solidFill>
                <a:latin typeface="Times New Roman"/>
                <a:ea typeface="华文细黑"/>
                <a:cs typeface="Courier New"/>
              </a:rPr>
              <a:t>A</a:t>
            </a:r>
            <a:endParaRPr lang="zh-CN" altLang="en-US" dirty="0">
              <a:solidFill>
                <a:schemeClr val="accent6">
                  <a:lumMod val="75000"/>
                </a:schemeClr>
              </a:solidFill>
            </a:endParaRPr>
          </a:p>
        </p:txBody>
      </p:sp>
    </p:spTree>
    <p:extLst>
      <p:ext uri="{BB962C8B-B14F-4D97-AF65-F5344CB8AC3E}">
        <p14:creationId xmlns:p14="http://schemas.microsoft.com/office/powerpoint/2010/main" xmlns="" val="19779331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302446"/>
            <a:ext cx="8030234" cy="4573560"/>
          </a:xfrm>
          <a:prstGeom prst="rect">
            <a:avLst/>
          </a:prstGeom>
        </p:spPr>
        <p:txBody>
          <a:bodyPr wrap="square">
            <a:spAutoFit/>
          </a:bodyPr>
          <a:lstStyle/>
          <a:p>
            <a:pPr algn="just">
              <a:lnSpc>
                <a:spcPct val="14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260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不读不是圣贤写的书，耻于写那些淫词滥调，所以他说的言辞大多像是神仙说的话。凡是所写的文章，言语之中多含寄寓之意。从夏、商、周三代以来，《国风》《离骚》之后，追逐屈原、宋玉，指责并超过扬雄、司马相如，雄视千载，无人抗衡，只有李白一人而已。所以王公贵族纷纷倾倒于他，名流也纷纷与他交游；学子们纷纷向他学习，就像鸟儿拥戴</a:t>
            </a:r>
            <a:r>
              <a:rPr lang="zh-CN" altLang="zh-CN" sz="2600" kern="100" dirty="0" smtClean="0">
                <a:latin typeface="Times New Roman"/>
                <a:ea typeface="华文细黑"/>
                <a:cs typeface="Times New Roman"/>
              </a:rPr>
              <a:t>凤凰</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34577348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769422"/>
            <a:ext cx="8191641" cy="3616567"/>
          </a:xfrm>
          <a:prstGeom prst="rect">
            <a:avLst/>
          </a:prstGeom>
        </p:spPr>
        <p:txBody>
          <a:bodyPr wrap="square">
            <a:spAutoFit/>
          </a:bodyPr>
          <a:lstStyle/>
          <a:p>
            <a:pPr lvl="0" algn="just">
              <a:lnSpc>
                <a:spcPct val="150000"/>
              </a:lnSpc>
            </a:pPr>
            <a:r>
              <a:rPr lang="zh-CN" altLang="zh-CN" sz="2600" kern="100" dirty="0">
                <a:solidFill>
                  <a:prstClr val="black"/>
                </a:solidFill>
                <a:latin typeface="Times New Roman"/>
                <a:ea typeface="华文细黑"/>
                <a:cs typeface="Times New Roman"/>
              </a:rPr>
              <a:t>一般。卢黄门说：陈拾遗</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陈子昂</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提倡改变颓靡的文风，天下的文章忽然就变了风格。可到如今诗歌还是有梁、陈时代宫廷的靡靡之风。到了李白才真正有了本质变化，靡靡之风如同扫地一样被扫得干干净净。古人今人的文集，都没人看了。只有李白的文章，流行于天下，真说得上是他的能力可与大自然相抗衡啊。</a:t>
            </a:r>
            <a:endParaRPr lang="zh-CN" altLang="zh-CN" sz="2600" kern="100" dirty="0">
              <a:solidFill>
                <a:prstClr val="black"/>
              </a:solidFill>
              <a:latin typeface="宋体"/>
              <a:cs typeface="Courier New"/>
            </a:endParaRPr>
          </a:p>
        </p:txBody>
      </p:sp>
    </p:spTree>
    <p:extLst>
      <p:ext uri="{BB962C8B-B14F-4D97-AF65-F5344CB8AC3E}">
        <p14:creationId xmlns:p14="http://schemas.microsoft.com/office/powerpoint/2010/main" xmlns="" val="70281057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38966"/>
            <a:ext cx="8110536" cy="5133713"/>
          </a:xfrm>
          <a:prstGeom prst="rect">
            <a:avLst/>
          </a:prstGeom>
        </p:spPr>
        <p:txBody>
          <a:bodyPr wrap="square">
            <a:spAutoFit/>
          </a:bodyPr>
          <a:lstStyle/>
          <a:p>
            <a:pPr algn="just">
              <a:lnSpc>
                <a:spcPct val="140000"/>
              </a:lnSpc>
              <a:spcAft>
                <a:spcPts val="0"/>
              </a:spcAft>
            </a:pPr>
            <a:r>
              <a:rPr lang="zh-CN" altLang="zh-CN" sz="2600" b="1" kern="100" dirty="0">
                <a:latin typeface="Times New Roman"/>
                <a:ea typeface="华文细黑"/>
                <a:cs typeface="Times New Roman"/>
              </a:rPr>
              <a:t>五、阅读材料，完成文后题目。</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谐</a:t>
            </a:r>
            <a:r>
              <a:rPr lang="zh-CN" altLang="zh-CN" sz="2600" kern="100" dirty="0">
                <a:latin typeface="Times New Roman"/>
                <a:ea typeface="华文细黑"/>
                <a:cs typeface="Times New Roman"/>
              </a:rPr>
              <a:t>之言皆也，辞浅会俗，皆悦笑也。昔齐威酣乐，而淳于髡说甘酒；楚襄宴集，而宋玉赋好色：意在微讽，有足观者。</a:t>
            </a:r>
            <a:r>
              <a:rPr lang="zh-CN" altLang="zh-CN" sz="2600" u="heavy" kern="100" spc="100" dirty="0">
                <a:latin typeface="Times New Roman"/>
                <a:ea typeface="华文细黑"/>
                <a:cs typeface="Times New Roman"/>
              </a:rPr>
              <a:t>及优旃之讽漆城优孟之谏葬马并谲辞饰说抑止昏暴是以子长编史以其辞虽倾回意归义正也。</a:t>
            </a:r>
            <a:r>
              <a:rPr lang="zh-CN" altLang="zh-CN" sz="2600" kern="100" dirty="0">
                <a:latin typeface="Times New Roman"/>
                <a:ea typeface="华文细黑"/>
                <a:cs typeface="Times New Roman"/>
              </a:rPr>
              <a:t>但本体不雅，其流易弊。于是东方、枚皋，</a:t>
            </a:r>
            <a:r>
              <a:rPr lang="en-US" altLang="zh-CN" sz="2600" kern="100" dirty="0">
                <a:latin typeface="Times New Roman"/>
                <a:ea typeface="华文细黑"/>
                <a:cs typeface="Courier New"/>
              </a:rPr>
              <a:t> </a:t>
            </a:r>
            <a:r>
              <a:rPr lang="zh-CN" altLang="zh-CN" sz="2600" kern="100" dirty="0" smtClean="0">
                <a:latin typeface="Times New Roman"/>
                <a:ea typeface="华文细黑"/>
                <a:cs typeface="Times New Roman"/>
              </a:rPr>
              <a:t>糟</a:t>
            </a:r>
            <a:r>
              <a:rPr lang="zh-CN" altLang="zh-CN" sz="2600" kern="100" dirty="0">
                <a:latin typeface="Times New Roman"/>
                <a:ea typeface="华文细黑"/>
                <a:cs typeface="Times New Roman"/>
              </a:rPr>
              <a:t>啜</a:t>
            </a:r>
            <a:r>
              <a:rPr lang="zh-CN" altLang="zh-CN" sz="2600" kern="100" dirty="0">
                <a:latin typeface="宋体"/>
                <a:ea typeface="华文细黑"/>
                <a:cs typeface="宋体"/>
              </a:rPr>
              <a:t>醨</a:t>
            </a:r>
            <a:r>
              <a:rPr lang="zh-CN" altLang="zh-CN" sz="2600" kern="100" dirty="0">
                <a:latin typeface="Times New Roman"/>
                <a:ea typeface="华文细黑"/>
                <a:cs typeface="Times New Roman"/>
              </a:rPr>
              <a:t>，无所匡正，而诋</a:t>
            </a:r>
            <a:r>
              <a:rPr lang="zh-CN" altLang="zh-CN" sz="2600" kern="100" dirty="0">
                <a:latin typeface="宋体"/>
                <a:ea typeface="华文细黑"/>
                <a:cs typeface="宋体"/>
              </a:rPr>
              <a:t>嫚媟</a:t>
            </a:r>
            <a:r>
              <a:rPr lang="zh-CN" altLang="zh-CN" sz="2600" kern="100" dirty="0">
                <a:latin typeface="楷体_GB2312"/>
                <a:ea typeface="华文细黑"/>
                <a:cs typeface="楷体_GB2312"/>
              </a:rPr>
              <a:t>弄</a:t>
            </a:r>
            <a:r>
              <a:rPr lang="zh-CN" altLang="zh-CN" sz="2600" kern="100" dirty="0">
                <a:latin typeface="Times New Roman"/>
                <a:ea typeface="华文细黑"/>
                <a:cs typeface="Times New Roman"/>
              </a:rPr>
              <a:t>，故其自称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为赋，乃亦俳也，见视如倡</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，亦有悔矣</a:t>
            </a:r>
            <a:r>
              <a:rPr lang="zh-CN" altLang="zh-CN" sz="2600" kern="100" dirty="0" smtClean="0">
                <a:latin typeface="Times New Roman"/>
                <a:ea typeface="华文细黑"/>
                <a:cs typeface="Times New Roman"/>
              </a:rPr>
              <a:t>。</a:t>
            </a: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p>
          <a:p>
            <a:pPr algn="just">
              <a:lnSpc>
                <a:spcPct val="140000"/>
              </a:lnSpc>
              <a:spcAft>
                <a:spcPts val="0"/>
              </a:spcAft>
            </a:pPr>
            <a:r>
              <a:rPr lang="en-US" altLang="zh-CN" sz="2600" kern="100" dirty="0">
                <a:latin typeface="Times New Roman"/>
                <a:ea typeface="华文细黑"/>
                <a:cs typeface="Times New Roman"/>
              </a:rPr>
              <a:t> </a:t>
            </a:r>
            <a:r>
              <a:rPr lang="en-US" altLang="zh-CN" sz="2600" kern="100" dirty="0" smtClean="0">
                <a:latin typeface="Times New Roman"/>
                <a:ea typeface="华文细黑"/>
                <a:cs typeface="Times New Roman"/>
              </a:rPr>
              <a:t>                                         </a:t>
            </a:r>
            <a:r>
              <a:rPr lang="en-US" altLang="zh-CN" sz="2600" kern="100" spc="-100" dirty="0" smtClean="0">
                <a:latin typeface="Times New Roman"/>
                <a:ea typeface="华文细黑"/>
                <a:cs typeface="Courier New"/>
              </a:rPr>
              <a:t>(</a:t>
            </a:r>
            <a:r>
              <a:rPr lang="zh-CN" altLang="zh-CN" sz="2600" kern="100" spc="-100" dirty="0">
                <a:latin typeface="Times New Roman"/>
                <a:ea typeface="华文细黑"/>
                <a:cs typeface="Times New Roman"/>
              </a:rPr>
              <a:t>节选自刘勰《文心雕龙</a:t>
            </a:r>
            <a:r>
              <a:rPr lang="en-US" altLang="zh-CN" sz="2600" kern="100" spc="-100" dirty="0">
                <a:latin typeface="Times New Roman"/>
                <a:ea typeface="华文细黑"/>
                <a:cs typeface="Courier New"/>
              </a:rPr>
              <a:t>·</a:t>
            </a:r>
            <a:r>
              <a:rPr lang="zh-CN" altLang="zh-CN" sz="2600" kern="100" spc="-100" dirty="0">
                <a:latin typeface="Times New Roman"/>
                <a:ea typeface="华文细黑"/>
                <a:cs typeface="Times New Roman"/>
              </a:rPr>
              <a:t>谐隐》</a:t>
            </a:r>
            <a:r>
              <a:rPr lang="en-US" altLang="zh-CN" sz="2600" kern="100" spc="-100" dirty="0" smtClean="0">
                <a:latin typeface="Times New Roman"/>
                <a:ea typeface="华文细黑"/>
                <a:cs typeface="Courier New"/>
              </a:rPr>
              <a:t>)</a:t>
            </a:r>
          </a:p>
        </p:txBody>
      </p:sp>
      <p:pic>
        <p:nvPicPr>
          <p:cNvPr id="3" name="图片 2" descr="\\常先平\d\常先平\源文件\二轮\语文\江苏加试题\甫K.TIF"/>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34683" y="2985889"/>
            <a:ext cx="360040" cy="360000"/>
          </a:xfrm>
          <a:prstGeom prst="rect">
            <a:avLst/>
          </a:prstGeom>
          <a:noFill/>
          <a:ln>
            <a:noFill/>
          </a:ln>
        </p:spPr>
      </p:pic>
    </p:spTree>
    <p:extLst>
      <p:ext uri="{BB962C8B-B14F-4D97-AF65-F5344CB8AC3E}">
        <p14:creationId xmlns:p14="http://schemas.microsoft.com/office/powerpoint/2010/main" xmlns="" val="407255734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1163429"/>
            <a:ext cx="7704856" cy="2332946"/>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15.</a:t>
            </a:r>
            <a:r>
              <a:rPr lang="zh-CN" altLang="zh-CN" sz="2600" kern="100" dirty="0">
                <a:latin typeface="Times New Roman"/>
                <a:ea typeface="华文细黑"/>
                <a:cs typeface="Times New Roman"/>
              </a:rPr>
              <a:t>用斜线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给上面文言文中的画线部分断句。</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限</a:t>
            </a:r>
            <a:r>
              <a:rPr lang="en-US" altLang="zh-CN" sz="2600" kern="100" dirty="0">
                <a:latin typeface="Times New Roman"/>
                <a:ea typeface="华文细黑"/>
                <a:cs typeface="Courier New"/>
              </a:rPr>
              <a:t>6</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及优旃之讽漆城</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优孟之谏葬马</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并谲辞饰说</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抑止昏暴</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是以子长编史</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以其辞虽倾回</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意归义正也。</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39640444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81713" y="627534"/>
            <a:ext cx="7950727" cy="3453253"/>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16.</a:t>
            </a:r>
            <a:r>
              <a:rPr lang="zh-CN" altLang="zh-CN" sz="2600" kern="100" dirty="0">
                <a:latin typeface="Times New Roman"/>
                <a:ea typeface="华文细黑"/>
                <a:cs typeface="Times New Roman"/>
              </a:rPr>
              <a:t>文中的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子长编史</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是指《史记》中的哪一篇？</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《滑稽列传》。</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17.</a:t>
            </a:r>
            <a:r>
              <a:rPr lang="zh-CN" altLang="zh-CN" sz="2600" kern="100" dirty="0">
                <a:latin typeface="Times New Roman"/>
                <a:ea typeface="华文细黑"/>
                <a:cs typeface="Times New Roman"/>
              </a:rPr>
              <a:t>作者认为司马迁将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谐者</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编入《史记》的原因是什么？请用自己的话概括。</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他们的言辞虽然颠倒迂回</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微妙含蓄</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，而用意却都归于正当的义理</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起到了讽谏的作用</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15314187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a:spLocks noChangeArrowheads="1"/>
          </p:cNvSpPr>
          <p:nvPr/>
        </p:nvSpPr>
        <p:spPr bwMode="auto">
          <a:xfrm>
            <a:off x="539552" y="302446"/>
            <a:ext cx="8117020" cy="45735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4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2600" kern="100" dirty="0">
              <a:latin typeface="宋体"/>
              <a:cs typeface="Courier New"/>
            </a:endParaRPr>
          </a:p>
          <a:p>
            <a:pPr algn="just">
              <a:lnSpc>
                <a:spcPct val="140000"/>
              </a:lnSpc>
              <a:spcAft>
                <a:spcPts val="0"/>
              </a:spcAft>
            </a:pPr>
            <a:r>
              <a:rPr lang="en-US" altLang="zh-CN" sz="2600" kern="100" dirty="0" smtClean="0">
                <a:latin typeface="宋体"/>
                <a:ea typeface="华文细黑"/>
                <a:cs typeface="Times New Roman"/>
              </a:rPr>
              <a:t>   “</a:t>
            </a:r>
            <a:r>
              <a:rPr lang="zh-CN" altLang="zh-CN" sz="2600" kern="100" dirty="0">
                <a:latin typeface="Times New Roman"/>
                <a:ea typeface="华文细黑"/>
                <a:cs typeface="Times New Roman"/>
              </a:rPr>
              <a:t>谐</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字之所以由</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言</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和</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两字组成，就是因为所说的言辞浅显通俗，大家听了都喜悦发笑。从前齐威王喜好酣乐饮酒，淳于髡就专门给他说甘酒的事来讽谏他；楚襄王爱好欢宴集会，宋玉便作了《登徒子好色赋》来讽谏他。他们的意图都在于通过微妙含蓄的话来讽谏，颇有可取之处。到秦国的优旃谏止秦二世油漆城墙，楚国的优孟谏阻楚庄王厚葬爱马，同样都是</a:t>
            </a:r>
            <a:r>
              <a:rPr lang="zh-CN" altLang="zh-CN" sz="2600" kern="100" dirty="0" smtClean="0">
                <a:latin typeface="Times New Roman"/>
                <a:ea typeface="华文细黑"/>
                <a:cs typeface="Times New Roman"/>
              </a:rPr>
              <a:t>用</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25711095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1560" y="195486"/>
            <a:ext cx="7992888" cy="4745915"/>
          </a:xfrm>
          <a:prstGeom prst="rect">
            <a:avLst/>
          </a:prstGeom>
        </p:spPr>
        <p:txBody>
          <a:bodyPr wrap="square">
            <a:spAutoFit/>
          </a:bodyPr>
          <a:lstStyle/>
          <a:p>
            <a:pPr algn="just">
              <a:lnSpc>
                <a:spcPct val="140000"/>
              </a:lnSpc>
            </a:pPr>
            <a:r>
              <a:rPr lang="zh-CN" altLang="zh-CN" sz="2400" kern="100" dirty="0">
                <a:latin typeface="Times New Roman"/>
                <a:ea typeface="华文细黑"/>
                <a:cs typeface="Times New Roman"/>
              </a:rPr>
              <a:t>含蓄的</a:t>
            </a:r>
            <a:r>
              <a:rPr lang="zh-CN" altLang="zh-CN" sz="2400" kern="100" dirty="0" smtClean="0">
                <a:latin typeface="Times New Roman"/>
                <a:ea typeface="华文细黑"/>
                <a:cs typeface="Times New Roman"/>
              </a:rPr>
              <a:t>言辞讽喻</a:t>
            </a:r>
            <a:r>
              <a:rPr lang="zh-CN" altLang="zh-CN" sz="2400" kern="100" dirty="0">
                <a:latin typeface="Times New Roman"/>
                <a:ea typeface="华文细黑"/>
                <a:cs typeface="Times New Roman"/>
              </a:rPr>
              <a:t>，阻止帝王昏庸残暴的行为。司马迁编入《史记》，就是因为他们的言辞虽然颠倒迂回，而用意却都归于正当的义理。但是谐辞这类东西本身就不雅正，所以它的流传就容易发生弊病。于是西汉的东方朔、枚皋这类文人只能吃糟食，喝淡酒，随波逐流，投人所好，对帝王的缺点和错误没有什么匡救纠正的作用，而只是说些诋毁谩辱不庄重、供人狎戏玩弄的话，所以他们自己也说，</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所作的赋，是属于玩乐取笑一类的东西，以致被别人看成倡优戏子一样</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，自己也后悔</a:t>
            </a:r>
            <a:r>
              <a:rPr lang="zh-CN" altLang="zh-CN" sz="2400" kern="100" dirty="0" smtClean="0">
                <a:latin typeface="Times New Roman"/>
                <a:ea typeface="华文细黑"/>
                <a:cs typeface="Times New Roman"/>
              </a:rPr>
              <a:t>。</a:t>
            </a:r>
            <a:endParaRPr lang="zh-CN" altLang="zh-CN" sz="2400" kern="100" dirty="0">
              <a:latin typeface="宋体"/>
              <a:cs typeface="Courier New"/>
            </a:endParaRPr>
          </a:p>
        </p:txBody>
      </p:sp>
    </p:spTree>
    <p:extLst>
      <p:ext uri="{BB962C8B-B14F-4D97-AF65-F5344CB8AC3E}">
        <p14:creationId xmlns:p14="http://schemas.microsoft.com/office/powerpoint/2010/main" xmlns="" val="41957898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7544" y="627534"/>
            <a:ext cx="8068147" cy="3453253"/>
          </a:xfrm>
          <a:prstGeom prst="rect">
            <a:avLst/>
          </a:prstGeom>
        </p:spPr>
        <p:txBody>
          <a:bodyPr wrap="square">
            <a:spAutoFit/>
          </a:bodyPr>
          <a:lstStyle/>
          <a:p>
            <a:pPr algn="just">
              <a:lnSpc>
                <a:spcPct val="140000"/>
              </a:lnSpc>
              <a:spcAft>
                <a:spcPts val="0"/>
              </a:spcAft>
            </a:pPr>
            <a:r>
              <a:rPr lang="zh-CN" altLang="zh-CN" sz="2600" b="1" kern="100" dirty="0">
                <a:latin typeface="Times New Roman"/>
                <a:ea typeface="华文细黑"/>
                <a:cs typeface="Times New Roman"/>
              </a:rPr>
              <a:t>六、阅读材料，完成文后题目。</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盖</a:t>
            </a:r>
            <a:r>
              <a:rPr lang="zh-CN" altLang="zh-CN" sz="2600" kern="100" dirty="0">
                <a:latin typeface="Times New Roman"/>
                <a:ea typeface="华文细黑"/>
                <a:cs typeface="Times New Roman"/>
              </a:rPr>
              <a:t>士君子读破万卷，又必须登庙堂，览山川，结交海内名流，然后气局见解，自然阔大；良友琢磨，自然精进。</a:t>
            </a:r>
            <a:r>
              <a:rPr lang="zh-CN" altLang="zh-CN" sz="2600" u="heavy" kern="100" spc="100" dirty="0">
                <a:latin typeface="Times New Roman"/>
                <a:ea typeface="华文细黑"/>
                <a:cs typeface="Times New Roman"/>
              </a:rPr>
              <a:t>否则鸟啼虫吟沾沾自喜虽有佳处而边幅固已狭矣。</a:t>
            </a:r>
            <a:r>
              <a:rPr lang="zh-CN" altLang="zh-CN" sz="2600" kern="100" dirty="0">
                <a:latin typeface="Times New Roman"/>
                <a:ea typeface="华文细黑"/>
                <a:cs typeface="Times New Roman"/>
              </a:rPr>
              <a:t>《盐铁论》曰：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鄙儒不如都士。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信矣</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r">
              <a:lnSpc>
                <a:spcPct val="140000"/>
              </a:lnSpc>
              <a:spcAft>
                <a:spcPts val="0"/>
              </a:spcAft>
            </a:pP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节选自袁枚《随园诗话》</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27170702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1692" y="774681"/>
            <a:ext cx="8130748" cy="3453253"/>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18.</a:t>
            </a:r>
            <a:r>
              <a:rPr lang="zh-CN" altLang="zh-CN" sz="2600" kern="100" dirty="0">
                <a:latin typeface="Times New Roman"/>
                <a:ea typeface="华文细黑"/>
                <a:cs typeface="Times New Roman"/>
              </a:rPr>
              <a:t>用斜线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给上面文言文中的画线部分断句。</a:t>
            </a:r>
            <a:r>
              <a:rPr lang="en-US" altLang="zh-CN" sz="2600" kern="100" dirty="0">
                <a:latin typeface="Times New Roman"/>
                <a:ea typeface="华文细黑"/>
                <a:cs typeface="Courier New"/>
              </a:rPr>
              <a:t>(</a:t>
            </a:r>
            <a:r>
              <a:rPr lang="zh-CN" altLang="zh-CN" sz="2600" kern="100" dirty="0" smtClean="0">
                <a:latin typeface="Times New Roman"/>
                <a:ea typeface="华文细黑"/>
                <a:cs typeface="Times New Roman"/>
              </a:rPr>
              <a:t>限</a:t>
            </a:r>
            <a:endParaRPr lang="en-US" altLang="zh-CN" sz="2600" kern="100" dirty="0" smtClean="0">
              <a:latin typeface="Times New Roman"/>
              <a:ea typeface="华文细黑"/>
              <a:cs typeface="Times New Roman"/>
            </a:endParaRPr>
          </a:p>
          <a:p>
            <a:pPr algn="just">
              <a:lnSpc>
                <a:spcPct val="140000"/>
              </a:lnSpc>
              <a:spcAft>
                <a:spcPts val="0"/>
              </a:spcAft>
            </a:pPr>
            <a:r>
              <a:rPr lang="en-US" altLang="zh-CN" sz="2600" kern="100" dirty="0" smtClean="0">
                <a:latin typeface="Times New Roman"/>
                <a:ea typeface="华文细黑"/>
                <a:cs typeface="Courier New"/>
              </a:rPr>
              <a:t>4</a:t>
            </a:r>
            <a:r>
              <a:rPr lang="zh-CN" altLang="zh-CN" sz="2600" kern="100" dirty="0">
                <a:latin typeface="Times New Roman"/>
                <a:ea typeface="华文细黑"/>
                <a:cs typeface="Times New Roman"/>
              </a:rPr>
              <a:t>处</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否则</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鸟啼虫吟</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沾沾自喜</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IPAPANNEW"/>
                <a:ea typeface="华文细黑"/>
                <a:cs typeface="Times New Roman"/>
              </a:rPr>
              <a:t>虽有佳处</a:t>
            </a:r>
            <a:r>
              <a:rPr lang="en-US" altLang="zh-CN" sz="2600" kern="100" dirty="0">
                <a:solidFill>
                  <a:schemeClr val="accent6">
                    <a:lumMod val="75000"/>
                  </a:schemeClr>
                </a:solidFill>
                <a:latin typeface="IPAPANNEW"/>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而边幅</a:t>
            </a:r>
            <a:r>
              <a:rPr lang="zh-CN" altLang="zh-CN" sz="2600" kern="100" dirty="0" smtClean="0">
                <a:solidFill>
                  <a:schemeClr val="accent6">
                    <a:lumMod val="75000"/>
                  </a:schemeClr>
                </a:solidFill>
                <a:latin typeface="Times New Roman"/>
                <a:ea typeface="华文细黑"/>
                <a:cs typeface="Times New Roman"/>
              </a:rPr>
              <a:t>固</a:t>
            </a:r>
            <a:endParaRPr lang="en-US" altLang="zh-CN" sz="2600" kern="100" dirty="0" smtClean="0">
              <a:solidFill>
                <a:schemeClr val="accent6">
                  <a:lumMod val="75000"/>
                </a:schemeClr>
              </a:solidFill>
              <a:latin typeface="Times New Roman"/>
              <a:ea typeface="华文细黑"/>
              <a:cs typeface="Times New Roman"/>
            </a:endParaRPr>
          </a:p>
          <a:p>
            <a:pPr algn="just">
              <a:lnSpc>
                <a:spcPct val="140000"/>
              </a:lnSpc>
              <a:spcAft>
                <a:spcPts val="0"/>
              </a:spcAft>
            </a:pPr>
            <a:r>
              <a:rPr lang="zh-CN" altLang="zh-CN" sz="2600" kern="100" dirty="0" smtClean="0">
                <a:solidFill>
                  <a:schemeClr val="accent6">
                    <a:lumMod val="75000"/>
                  </a:schemeClr>
                </a:solidFill>
                <a:latin typeface="Times New Roman"/>
                <a:ea typeface="华文细黑"/>
                <a:cs typeface="Times New Roman"/>
              </a:rPr>
              <a:t>已</a:t>
            </a:r>
            <a:r>
              <a:rPr lang="zh-CN" altLang="zh-CN" sz="2600" kern="100" dirty="0">
                <a:solidFill>
                  <a:schemeClr val="accent6">
                    <a:lumMod val="75000"/>
                  </a:schemeClr>
                </a:solidFill>
                <a:latin typeface="Times New Roman"/>
                <a:ea typeface="华文细黑"/>
                <a:cs typeface="Times New Roman"/>
              </a:rPr>
              <a:t>狭矣。</a:t>
            </a:r>
            <a:endParaRPr lang="zh-CN" altLang="zh-CN" sz="1050" kern="100" dirty="0">
              <a:solidFill>
                <a:schemeClr val="accent6">
                  <a:lumMod val="75000"/>
                </a:schemeClr>
              </a:solidFill>
              <a:latin typeface="宋体"/>
              <a:cs typeface="Courier New"/>
            </a:endParaRPr>
          </a:p>
          <a:p>
            <a:pPr algn="just">
              <a:lnSpc>
                <a:spcPct val="140000"/>
              </a:lnSpc>
            </a:pPr>
            <a:r>
              <a:rPr lang="en-US" altLang="zh-CN" sz="2600" kern="100" dirty="0">
                <a:latin typeface="Times New Roman"/>
                <a:ea typeface="华文细黑"/>
                <a:cs typeface="Courier New"/>
              </a:rPr>
              <a:t>19.</a:t>
            </a:r>
            <a:r>
              <a:rPr lang="zh-CN" altLang="zh-CN" sz="2600" kern="100" dirty="0" smtClean="0">
                <a:latin typeface="Times New Roman"/>
                <a:ea typeface="华文细黑"/>
                <a:cs typeface="Times New Roman"/>
              </a:rPr>
              <a:t>袁枚，字</a:t>
            </a:r>
            <a:r>
              <a:rPr lang="en-US" altLang="zh-CN" sz="2600" kern="100" dirty="0" smtClean="0">
                <a:latin typeface="Times New Roman"/>
                <a:ea typeface="华文细黑"/>
                <a:cs typeface="Courier New"/>
              </a:rPr>
              <a:t>______</a:t>
            </a:r>
            <a:r>
              <a:rPr lang="zh-CN" altLang="zh-CN" sz="2600" kern="100" dirty="0" smtClean="0">
                <a:latin typeface="Times New Roman"/>
                <a:ea typeface="华文细黑"/>
                <a:cs typeface="Times New Roman"/>
              </a:rPr>
              <a:t>，</a:t>
            </a:r>
            <a:r>
              <a:rPr lang="zh-CN" altLang="zh-CN" sz="2600" kern="100" dirty="0">
                <a:latin typeface="Times New Roman"/>
                <a:ea typeface="华文细黑"/>
                <a:cs typeface="Times New Roman"/>
              </a:rPr>
              <a:t>号</a:t>
            </a:r>
            <a:r>
              <a:rPr lang="en-US" altLang="zh-CN" sz="2600" kern="100" dirty="0" smtClean="0">
                <a:latin typeface="Times New Roman"/>
                <a:ea typeface="华文细黑"/>
                <a:cs typeface="Courier New"/>
              </a:rPr>
              <a:t>________________________</a:t>
            </a:r>
          </a:p>
          <a:p>
            <a:pPr algn="just">
              <a:lnSpc>
                <a:spcPct val="140000"/>
              </a:lnSpc>
              <a:spcAft>
                <a:spcPts val="0"/>
              </a:spcAft>
            </a:pPr>
            <a:r>
              <a:rPr lang="en-US" altLang="zh-CN" sz="2600" kern="100" dirty="0" smtClean="0">
                <a:latin typeface="Times New Roman"/>
                <a:ea typeface="华文细黑"/>
                <a:cs typeface="Courier New"/>
              </a:rPr>
              <a:t>_________</a:t>
            </a:r>
            <a:r>
              <a:rPr lang="en-US" altLang="zh-CN" sz="2600" kern="100" dirty="0">
                <a:latin typeface="Times New Roman"/>
                <a:ea typeface="华文细黑"/>
                <a:cs typeface="Courier New"/>
              </a:rPr>
              <a:t>_</a:t>
            </a:r>
            <a:r>
              <a:rPr lang="en-US" altLang="zh-CN" sz="2600" kern="100" dirty="0" smtClean="0">
                <a:latin typeface="Times New Roman"/>
                <a:ea typeface="华文细黑"/>
                <a:cs typeface="Courier New"/>
              </a:rPr>
              <a:t> </a:t>
            </a:r>
            <a:r>
              <a:rPr lang="zh-CN" altLang="zh-CN" sz="2600" kern="100" dirty="0" smtClean="0">
                <a:latin typeface="Times New Roman"/>
                <a:ea typeface="华文细黑"/>
                <a:cs typeface="Times New Roman"/>
              </a:rPr>
              <a:t>。</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　</a:t>
            </a:r>
            <a:endParaRPr lang="zh-CN" altLang="zh-CN" sz="1050" kern="100" dirty="0">
              <a:solidFill>
                <a:schemeClr val="accent6">
                  <a:lumMod val="75000"/>
                </a:schemeClr>
              </a:solidFill>
              <a:effectLst/>
              <a:latin typeface="宋体"/>
              <a:cs typeface="Courier New"/>
            </a:endParaRPr>
          </a:p>
        </p:txBody>
      </p:sp>
      <p:sp>
        <p:nvSpPr>
          <p:cNvPr id="5" name="矩形 4"/>
          <p:cNvSpPr/>
          <p:nvPr/>
        </p:nvSpPr>
        <p:spPr>
          <a:xfrm>
            <a:off x="2402235" y="3064079"/>
            <a:ext cx="851515"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子才</a:t>
            </a:r>
            <a:endParaRPr lang="zh-CN" altLang="en-US" dirty="0"/>
          </a:p>
        </p:txBody>
      </p:sp>
      <p:sp>
        <p:nvSpPr>
          <p:cNvPr id="9" name="矩形 8"/>
          <p:cNvSpPr/>
          <p:nvPr/>
        </p:nvSpPr>
        <p:spPr>
          <a:xfrm>
            <a:off x="3832870" y="3071762"/>
            <a:ext cx="4307032" cy="492443"/>
          </a:xfrm>
          <a:prstGeom prst="rect">
            <a:avLst/>
          </a:prstGeom>
        </p:spPr>
        <p:txBody>
          <a:bodyPr>
            <a:spAutoFit/>
          </a:bodyPr>
          <a:lstStyle/>
          <a:p>
            <a:r>
              <a:rPr lang="zh-CN" altLang="zh-CN" sz="2600" kern="100" dirty="0">
                <a:solidFill>
                  <a:srgbClr val="F79646">
                    <a:lumMod val="75000"/>
                  </a:srgbClr>
                </a:solidFill>
                <a:latin typeface="Times New Roman"/>
                <a:ea typeface="华文细黑"/>
                <a:cs typeface="Times New Roman"/>
              </a:rPr>
              <a:t>简斋</a:t>
            </a:r>
            <a:r>
              <a:rPr lang="en-US" altLang="zh-CN" sz="2600" kern="100" dirty="0">
                <a:solidFill>
                  <a:srgbClr val="F79646">
                    <a:lumMod val="75000"/>
                  </a:srgbClr>
                </a:solidFill>
                <a:latin typeface="Times New Roman"/>
                <a:ea typeface="华文细黑"/>
                <a:cs typeface="Courier New"/>
              </a:rPr>
              <a:t>(</a:t>
            </a:r>
            <a:r>
              <a:rPr lang="zh-CN" altLang="zh-CN" sz="2600" kern="100" dirty="0">
                <a:solidFill>
                  <a:srgbClr val="F79646">
                    <a:lumMod val="75000"/>
                  </a:srgbClr>
                </a:solidFill>
                <a:latin typeface="Times New Roman"/>
                <a:ea typeface="华文细黑"/>
                <a:cs typeface="Times New Roman"/>
              </a:rPr>
              <a:t>仓山居士、随园主人</a:t>
            </a:r>
            <a:r>
              <a:rPr lang="zh-CN" altLang="zh-CN" sz="2600" kern="100" dirty="0" smtClean="0">
                <a:solidFill>
                  <a:srgbClr val="F79646">
                    <a:lumMod val="75000"/>
                  </a:srgbClr>
                </a:solidFill>
                <a:latin typeface="Times New Roman"/>
                <a:ea typeface="华文细黑"/>
                <a:cs typeface="Times New Roman"/>
              </a:rPr>
              <a:t>、</a:t>
            </a:r>
            <a:endParaRPr lang="zh-CN" altLang="en-US" dirty="0"/>
          </a:p>
        </p:txBody>
      </p:sp>
      <p:sp>
        <p:nvSpPr>
          <p:cNvPr id="11" name="矩形 10"/>
          <p:cNvSpPr/>
          <p:nvPr/>
        </p:nvSpPr>
        <p:spPr>
          <a:xfrm>
            <a:off x="539552" y="3621093"/>
            <a:ext cx="1628972" cy="492443"/>
          </a:xfrm>
          <a:prstGeom prst="rect">
            <a:avLst/>
          </a:prstGeom>
        </p:spPr>
        <p:txBody>
          <a:bodyPr wrap="none">
            <a:spAutoFit/>
          </a:bodyPr>
          <a:lstStyle/>
          <a:p>
            <a:pPr lvl="0"/>
            <a:r>
              <a:rPr lang="zh-CN" altLang="zh-CN" sz="2600" kern="100" dirty="0">
                <a:solidFill>
                  <a:srgbClr val="F79646">
                    <a:lumMod val="75000"/>
                  </a:srgbClr>
                </a:solidFill>
                <a:latin typeface="Times New Roman"/>
                <a:ea typeface="华文细黑"/>
                <a:cs typeface="Times New Roman"/>
              </a:rPr>
              <a:t>随园老人</a:t>
            </a:r>
            <a:r>
              <a:rPr lang="en-US" altLang="zh-CN" sz="2600" kern="100" dirty="0">
                <a:solidFill>
                  <a:srgbClr val="F79646">
                    <a:lumMod val="75000"/>
                  </a:srgbClr>
                </a:solidFill>
                <a:latin typeface="Times New Roman"/>
                <a:ea typeface="华文细黑"/>
                <a:cs typeface="Courier New"/>
              </a:rPr>
              <a:t>)</a:t>
            </a:r>
            <a:endParaRPr lang="zh-CN" altLang="en-US" dirty="0">
              <a:solidFill>
                <a:prstClr val="black"/>
              </a:solidFill>
            </a:endParaRPr>
          </a:p>
        </p:txBody>
      </p:sp>
    </p:spTree>
    <p:extLst>
      <p:ext uri="{BB962C8B-B14F-4D97-AF65-F5344CB8AC3E}">
        <p14:creationId xmlns:p14="http://schemas.microsoft.com/office/powerpoint/2010/main" xmlns="" val="297299636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linds(horizontal)">
                                      <p:cBhvr>
                                        <p:cTn id="7" dur="500"/>
                                        <p:tgtEl>
                                          <p:spTgt spid="2">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blinds(horizontal)">
                                      <p:cBhvr>
                                        <p:cTn id="10" dur="5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blinds(horizontal)">
                                      <p:cBhvr>
                                        <p:cTn id="15" dur="500"/>
                                        <p:tgtEl>
                                          <p:spTgt spid="2">
                                            <p:txEl>
                                              <p:pRg st="4" end="4"/>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blinds(horizontal)">
                                      <p:cBhvr>
                                        <p:cTn id="18" dur="500"/>
                                        <p:tgtEl>
                                          <p:spTgt spid="2">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500"/>
                                        <p:tgtEl>
                                          <p:spTgt spid="5"/>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linds(horizontal)">
                                      <p:cBhvr>
                                        <p:cTn id="26" dur="500"/>
                                        <p:tgtEl>
                                          <p:spTgt spid="9"/>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linds(horizontal)">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4176" y="1318924"/>
            <a:ext cx="7988264" cy="2332946"/>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20.</a:t>
            </a:r>
            <a:r>
              <a:rPr lang="zh-CN" altLang="zh-CN" sz="2600" kern="100" dirty="0">
                <a:latin typeface="Times New Roman"/>
                <a:ea typeface="华文细黑"/>
                <a:cs typeface="Times New Roman"/>
              </a:rPr>
              <a:t>《盐铁论》是</a:t>
            </a:r>
            <a:r>
              <a:rPr lang="en-US" altLang="zh-CN" sz="2600" kern="100" dirty="0" smtClean="0">
                <a:latin typeface="Times New Roman"/>
                <a:ea typeface="华文细黑"/>
                <a:cs typeface="Courier New"/>
              </a:rPr>
              <a:t>____(</a:t>
            </a:r>
            <a:r>
              <a:rPr lang="zh-CN" altLang="zh-CN" sz="2600" kern="100" dirty="0">
                <a:latin typeface="Times New Roman"/>
                <a:ea typeface="华文细黑"/>
                <a:cs typeface="Times New Roman"/>
              </a:rPr>
              <a:t>朝代</a:t>
            </a:r>
            <a:r>
              <a:rPr lang="en-US" altLang="zh-CN" sz="2600" kern="100" dirty="0">
                <a:latin typeface="Times New Roman"/>
                <a:ea typeface="华文细黑"/>
                <a:cs typeface="Courier New"/>
              </a:rPr>
              <a:t>)________(</a:t>
            </a:r>
            <a:r>
              <a:rPr lang="zh-CN" altLang="zh-CN" sz="2600" kern="100" dirty="0">
                <a:latin typeface="Times New Roman"/>
                <a:ea typeface="华文细黑"/>
                <a:cs typeface="Times New Roman"/>
              </a:rPr>
              <a:t>作者</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的代表作。</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21</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请用自己的话概括文段的观点。</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做学问既要多读书，又要游山川、结良友拓宽视野。</a:t>
            </a:r>
            <a:endParaRPr lang="zh-CN" altLang="zh-CN" sz="1050" kern="100" dirty="0">
              <a:solidFill>
                <a:schemeClr val="accent6">
                  <a:lumMod val="75000"/>
                </a:schemeClr>
              </a:solidFill>
              <a:effectLst/>
              <a:latin typeface="宋体"/>
              <a:cs typeface="Courier New"/>
            </a:endParaRPr>
          </a:p>
        </p:txBody>
      </p:sp>
      <p:sp>
        <p:nvSpPr>
          <p:cNvPr id="4" name="矩形 3"/>
          <p:cNvSpPr/>
          <p:nvPr/>
        </p:nvSpPr>
        <p:spPr>
          <a:xfrm>
            <a:off x="3059832" y="1388763"/>
            <a:ext cx="518091"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汉</a:t>
            </a:r>
            <a:endParaRPr lang="zh-CN" altLang="en-US" dirty="0"/>
          </a:p>
        </p:txBody>
      </p:sp>
      <p:sp>
        <p:nvSpPr>
          <p:cNvPr id="6" name="矩形 5"/>
          <p:cNvSpPr/>
          <p:nvPr/>
        </p:nvSpPr>
        <p:spPr>
          <a:xfrm>
            <a:off x="4800605" y="1377150"/>
            <a:ext cx="851515"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桓宽</a:t>
            </a:r>
            <a:endParaRPr lang="zh-CN" altLang="en-US" dirty="0"/>
          </a:p>
        </p:txBody>
      </p:sp>
    </p:spTree>
    <p:extLst>
      <p:ext uri="{BB962C8B-B14F-4D97-AF65-F5344CB8AC3E}">
        <p14:creationId xmlns:p14="http://schemas.microsoft.com/office/powerpoint/2010/main" xmlns="" val="59102925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blinds(horizontal)">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linds(horizontal)">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349773" y="165061"/>
            <a:ext cx="8470699" cy="47459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40000"/>
              </a:lnSpc>
              <a:spcAft>
                <a:spcPts val="0"/>
              </a:spcAft>
            </a:pPr>
            <a:r>
              <a:rPr lang="zh-CN" altLang="zh-CN" sz="2400" b="1" kern="100" dirty="0">
                <a:solidFill>
                  <a:srgbClr val="00B050"/>
                </a:solidFill>
                <a:latin typeface="Times New Roman"/>
                <a:ea typeface="微软雅黑"/>
                <a:cs typeface="Times New Roman"/>
              </a:rPr>
              <a:t>参考译文</a:t>
            </a:r>
            <a:endParaRPr lang="zh-CN" altLang="zh-CN" sz="24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大概</a:t>
            </a:r>
            <a:r>
              <a:rPr lang="zh-CN" altLang="zh-CN" sz="2400" kern="100" dirty="0">
                <a:latin typeface="Times New Roman"/>
                <a:ea typeface="华文细黑"/>
                <a:cs typeface="Times New Roman"/>
              </a:rPr>
              <a:t>有学问而品德高尚的人，读破万卷书，又必须登览太庙明堂、名山大川，结交全国杰出人士，这样以后气度格局和对事理的认识和看法，</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个人的知识、气度、性格</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自然宽阔博大；与有才德而有助于己的朋友，研讨义理，修饰诗文，</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个人修养</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自然精明上进。否则飞鸟啼鸣，秋虫吟唱，自以为好而洋洋得意，即使有美好的地方，但诗文内容反映社会生活的广度当然已经很狭隘了。《盐铁论》说：</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拘执、不达事理的儒生不如京都或大城市的人</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有文明、有见识</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果真如此呀！</a:t>
            </a:r>
            <a:endParaRPr lang="zh-CN" altLang="zh-CN" sz="2400" kern="100" dirty="0">
              <a:effectLst/>
              <a:latin typeface="宋体"/>
              <a:cs typeface="Courier New"/>
            </a:endParaRPr>
          </a:p>
        </p:txBody>
      </p:sp>
    </p:spTree>
    <p:extLst>
      <p:ext uri="{BB962C8B-B14F-4D97-AF65-F5344CB8AC3E}">
        <p14:creationId xmlns:p14="http://schemas.microsoft.com/office/powerpoint/2010/main" xmlns="" val="317087019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5399</TotalTime>
  <Words>3093</Words>
  <Application>Microsoft Office PowerPoint</Application>
  <PresentationFormat>全屏显示(16:9)</PresentationFormat>
  <Paragraphs>105</Paragraphs>
  <Slides>37</Slides>
  <Notes>0</Notes>
  <HiddenSlides>0</HiddenSlides>
  <MMClips>0</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XKW</cp:lastModifiedBy>
  <cp:revision>608</cp:revision>
  <dcterms:modified xsi:type="dcterms:W3CDTF">2016-03-08T02:09:46Z</dcterms:modified>
</cp:coreProperties>
</file>