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522" r:id="rId2"/>
    <p:sldId id="387" r:id="rId3"/>
    <p:sldId id="578" r:id="rId4"/>
    <p:sldId id="333" r:id="rId5"/>
    <p:sldId id="459" r:id="rId6"/>
    <p:sldId id="561" r:id="rId7"/>
    <p:sldId id="460" r:id="rId8"/>
    <p:sldId id="523" r:id="rId9"/>
    <p:sldId id="414" r:id="rId10"/>
    <p:sldId id="562" r:id="rId11"/>
    <p:sldId id="422" r:id="rId12"/>
    <p:sldId id="543" r:id="rId13"/>
    <p:sldId id="563" r:id="rId14"/>
    <p:sldId id="529" r:id="rId15"/>
    <p:sldId id="424" r:id="rId16"/>
    <p:sldId id="544" r:id="rId17"/>
    <p:sldId id="545" r:id="rId18"/>
    <p:sldId id="546" r:id="rId19"/>
    <p:sldId id="564" r:id="rId20"/>
    <p:sldId id="565" r:id="rId21"/>
    <p:sldId id="547" r:id="rId22"/>
    <p:sldId id="466" r:id="rId23"/>
    <p:sldId id="402" r:id="rId24"/>
    <p:sldId id="524" r:id="rId25"/>
    <p:sldId id="525" r:id="rId26"/>
    <p:sldId id="548" r:id="rId27"/>
    <p:sldId id="526" r:id="rId28"/>
    <p:sldId id="431" r:id="rId29"/>
    <p:sldId id="530" r:id="rId30"/>
    <p:sldId id="531" r:id="rId31"/>
    <p:sldId id="549" r:id="rId32"/>
    <p:sldId id="550" r:id="rId33"/>
    <p:sldId id="471" r:id="rId34"/>
    <p:sldId id="566" r:id="rId35"/>
    <p:sldId id="567" r:id="rId36"/>
    <p:sldId id="568" r:id="rId37"/>
    <p:sldId id="534" r:id="rId38"/>
    <p:sldId id="535" r:id="rId39"/>
    <p:sldId id="536" r:id="rId40"/>
    <p:sldId id="569" r:id="rId41"/>
    <p:sldId id="537" r:id="rId42"/>
    <p:sldId id="477" r:id="rId43"/>
    <p:sldId id="479" r:id="rId44"/>
    <p:sldId id="551" r:id="rId45"/>
    <p:sldId id="373" r:id="rId46"/>
    <p:sldId id="428" r:id="rId47"/>
    <p:sldId id="570" r:id="rId48"/>
    <p:sldId id="439" r:id="rId49"/>
    <p:sldId id="440" r:id="rId50"/>
    <p:sldId id="480" r:id="rId51"/>
    <p:sldId id="441" r:id="rId52"/>
    <p:sldId id="571" r:id="rId53"/>
    <p:sldId id="572" r:id="rId54"/>
    <p:sldId id="553" r:id="rId55"/>
    <p:sldId id="554" r:id="rId56"/>
    <p:sldId id="555" r:id="rId57"/>
    <p:sldId id="378" r:id="rId58"/>
    <p:sldId id="573" r:id="rId59"/>
    <p:sldId id="574" r:id="rId60"/>
    <p:sldId id="482" r:id="rId61"/>
    <p:sldId id="575" r:id="rId62"/>
    <p:sldId id="576" r:id="rId63"/>
    <p:sldId id="447" r:id="rId64"/>
    <p:sldId id="451" r:id="rId65"/>
    <p:sldId id="452" r:id="rId66"/>
    <p:sldId id="539" r:id="rId67"/>
    <p:sldId id="453" r:id="rId68"/>
    <p:sldId id="519" r:id="rId69"/>
    <p:sldId id="448" r:id="rId70"/>
    <p:sldId id="449" r:id="rId71"/>
    <p:sldId id="456" r:id="rId72"/>
    <p:sldId id="577" r:id="rId73"/>
    <p:sldId id="455" r:id="rId74"/>
    <p:sldId id="450" r:id="rId75"/>
    <p:sldId id="484" r:id="rId76"/>
    <p:sldId id="485" r:id="rId77"/>
    <p:sldId id="486" r:id="rId78"/>
    <p:sldId id="487" r:id="rId79"/>
    <p:sldId id="490" r:id="rId80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9966"/>
    <a:srgbClr val="3114AC"/>
    <a:srgbClr val="E46C0A"/>
    <a:srgbClr val="161B88"/>
    <a:srgbClr val="98B954"/>
    <a:srgbClr val="FFFFCC"/>
    <a:srgbClr val="CCFF33"/>
    <a:srgbClr val="99CC00"/>
    <a:srgbClr val="99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27" autoAdjust="0"/>
    <p:restoredTop sz="98667" autoAdjust="0"/>
  </p:normalViewPr>
  <p:slideViewPr>
    <p:cSldViewPr>
      <p:cViewPr varScale="1">
        <p:scale>
          <a:sx n="101" d="100"/>
          <a:sy n="101" d="100"/>
        </p:scale>
        <p:origin x="-708" y="-84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pPr/>
              <a:t>2016/3/9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916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9164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916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2897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  <p:sldLayoutId id="2147483660" r:id="rId6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93375" y="1917932"/>
            <a:ext cx="6559145" cy="168507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</a:t>
            </a:r>
            <a:r>
              <a:rPr lang="en-US" altLang="zh-CN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endParaRPr lang="en-US" altLang="zh-CN" sz="35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意通顺，翻译满分方有保证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1740022"/>
            <a:ext cx="2623384" cy="183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-32" y="1285866"/>
            <a:ext cx="5822958" cy="4124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五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　 文言文阅</a:t>
            </a:r>
            <a:r>
              <a:rPr lang="zh-CN" altLang="en-US" sz="1600" b="1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读</a:t>
            </a:r>
            <a:r>
              <a:rPr lang="zh-CN" altLang="en-US" sz="1600" b="1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：三大</a:t>
            </a:r>
            <a:r>
              <a:rPr lang="zh-CN" altLang="en-US" sz="1600" b="1" smtClean="0">
                <a:solidFill>
                  <a:srgbClr val="00B0F0"/>
                </a:solidFill>
                <a:latin typeface="+mj-ea"/>
                <a:ea typeface="+mj-ea"/>
                <a:cs typeface="Times New Roman" panose="02020603050405020304" pitchFamily="18" charset="0"/>
              </a:rPr>
              <a:t>“</a:t>
            </a:r>
            <a:r>
              <a:rPr lang="zh-CN" altLang="en-US" sz="1600" b="1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分点</a:t>
            </a:r>
            <a:r>
              <a:rPr lang="zh-CN" altLang="en-US" sz="1600" b="1" smtClean="0">
                <a:solidFill>
                  <a:srgbClr val="00B0F0"/>
                </a:solidFill>
                <a:latin typeface="+mj-ea"/>
                <a:ea typeface="+mj-ea"/>
                <a:cs typeface="Times New Roman" panose="02020603050405020304" pitchFamily="18" charset="0"/>
              </a:rPr>
              <a:t>”</a:t>
            </a:r>
            <a:r>
              <a:rPr lang="zh-CN" altLang="en-US" sz="1600" b="1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译到位，文言翻译拿高分</a:t>
            </a:r>
            <a:endParaRPr lang="zh-CN" altLang="en-US" sz="1600" b="1" dirty="0">
              <a:solidFill>
                <a:srgbClr val="00B0F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8209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9314"/>
            <a:ext cx="9144000" cy="3798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61540" y="699542"/>
            <a:ext cx="8258932" cy="393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2400" kern="100" dirty="0" smtClean="0">
                <a:latin typeface="Times New Roman"/>
                <a:ea typeface="华文细黑"/>
                <a:cs typeface="Times New Roman"/>
              </a:rPr>
              <a:t>        近几年</a:t>
            </a:r>
            <a:r>
              <a:rPr lang="zh-CN" altLang="en-US" sz="2400" kern="100" dirty="0">
                <a:latin typeface="Times New Roman"/>
                <a:ea typeface="华文细黑"/>
                <a:cs typeface="Times New Roman"/>
              </a:rPr>
              <a:t>，各省市高考文言语句翻译的评分标准悄然发生了变化，即不仅强调常规采分点</a:t>
            </a:r>
            <a:r>
              <a:rPr lang="en-US" altLang="zh-CN" sz="2400" kern="100" dirty="0">
                <a:latin typeface="Times New Roman"/>
                <a:ea typeface="华文细黑"/>
                <a:cs typeface="Times New Roman"/>
              </a:rPr>
              <a:t>(</a:t>
            </a:r>
            <a:r>
              <a:rPr lang="zh-CN" altLang="en-US" sz="2400" kern="100" dirty="0">
                <a:latin typeface="Times New Roman"/>
                <a:ea typeface="华文细黑"/>
                <a:cs typeface="Times New Roman"/>
              </a:rPr>
              <a:t>如重要词语、特殊句式</a:t>
            </a:r>
            <a:r>
              <a:rPr lang="en-US" altLang="zh-CN" sz="2400" kern="100" dirty="0">
                <a:latin typeface="Times New Roman"/>
                <a:ea typeface="华文细黑"/>
                <a:cs typeface="Times New Roman"/>
              </a:rPr>
              <a:t>)</a:t>
            </a:r>
            <a:r>
              <a:rPr lang="zh-CN" altLang="en-US" sz="2400" kern="100" dirty="0">
                <a:latin typeface="Times New Roman"/>
                <a:ea typeface="华文细黑"/>
                <a:cs typeface="Times New Roman"/>
              </a:rPr>
              <a:t>的落实，更强调句意的准确、译文的通顺。也就是说，即便你把全部常规采分点都翻译到位了，而句意不正确、不准确，恐怕也很难得分，起码得不了满分。这就给考生的翻译提出了更高的要求。那么，翻译中句意不准、文意不通的情况有哪些？是由什么原因造成的？如何解决？本学案就是要解决上述问题，在翻译时做到“文意准顺、满分保证”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309878"/>
            <a:ext cx="3096344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300476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285258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220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5491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1744" y="934608"/>
            <a:ext cx="8130696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元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行钦，幽州人。赵在礼反，庄宗以为邺都行营招抚使，将二千人讨之。行钦以诏书招在礼。在礼登城谓行钦曰：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将士经年离去父母，不取敕旨奔归，追悔何及？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若公善为之辞，尚能改过自新。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行钦曰：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天子以汝等有社稷之功，小过必当赦宥。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在礼再拜，以诏书示诸军。皇甫晖从旁夺诏书坏之，军士大噪。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67494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63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497300"/>
            <a:ext cx="8377064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明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宗入汴州，庄宗不得进。庄宗谓行钦曰：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卿等从我久，富贵急难无不同也。今兹危蹙，而默默无言，坐视成败。我至荥泽，欲单骑渡河，自求总管，卿等各陈利害。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今日俾我至此，卿等何如？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行钦泣而对曰：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臣本小人，蒙陛下抚养，位至将相。危难之时，不能报国，虽死无以塞责。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因与诸将百余人，皆解髻断发，置之于地，誓以死报，君臣相持恸哭。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95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1643" y="267494"/>
            <a:ext cx="8460835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庄宗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崩。行钦出奔，为野人所执。刺史石潭折其两足，载以槛车，送京师。明宗见之，骂曰：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我儿何负于你！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行钦目直视曰：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先帝何负于你！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乃斩于洛阳市。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呜呼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！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死之所以可贵者，以其义不苟生尔。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方明宗之兵变，诸将未知去就，而行钦独以反闻，至于断发自誓，其诚节有足嘉矣。及庄宗崩，不能自决，而反逃死以求生，终于被执而见杀。其言虽不屈，而死非其志也，乌足贵哉！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选自欧阳修《新五代史》，有删节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71928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699542"/>
            <a:ext cx="8050194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将士经年离去父母，不取敕旨奔归，追悔何及</a:t>
            </a:r>
            <a:r>
              <a:rPr lang="zh-CN" altLang="zh-CN" sz="2600" b="1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en-US" altLang="zh-CN" sz="2600" b="1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4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1050" b="1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今日俾我至此，卿等何如？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9943" y="2355726"/>
            <a:ext cx="7970489" cy="114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如今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让我到了这样的境地，你们怎么办呢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？</a:t>
            </a:r>
            <a:endParaRPr lang="en-US" altLang="zh-CN" sz="2600" kern="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俾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何如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3497347"/>
            <a:ext cx="7970489" cy="586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死之所以可贵者，以其义不苟生尔。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(3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1050" b="1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062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2448" y="2802290"/>
            <a:ext cx="4819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考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情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读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88"/>
          <p:cNvSpPr>
            <a:spLocks noEditPoints="1"/>
          </p:cNvSpPr>
          <p:nvPr/>
        </p:nvSpPr>
        <p:spPr bwMode="auto">
          <a:xfrm>
            <a:off x="254981" y="706124"/>
            <a:ext cx="464014" cy="440087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07504" y="794841"/>
            <a:ext cx="7368479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积累小贴士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Dark Gray"/>
          <p:cNvSpPr/>
          <p:nvPr/>
        </p:nvSpPr>
        <p:spPr bwMode="auto">
          <a:xfrm>
            <a:off x="467543" y="1253318"/>
            <a:ext cx="8136906" cy="3118632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tabLst>
                <a:tab pos="2070735" algn="l"/>
              </a:tabLst>
            </a:pPr>
            <a:r>
              <a:rPr lang="zh-CN" altLang="en-US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Courier New"/>
              </a:rPr>
              <a:t>　</a:t>
            </a:r>
            <a:endParaRPr lang="zh-CN" altLang="en-US" sz="24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543" y="785439"/>
            <a:ext cx="129600" cy="7768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25106" y="770221"/>
            <a:ext cx="0" cy="7920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3568" y="1233584"/>
            <a:ext cx="7792909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话说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陛下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本文段中元行钦称庄宗为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陛下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，它是对皇帝的特称，相当于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你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。古代臣子不能直接上宫殿见皇帝，有话要经过台阶下的侍卫传达，这些侍卫就是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陛下之士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，时间一长，人们便把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陛下</a:t>
            </a:r>
            <a:r>
              <a:rPr lang="zh-CN" altLang="en-US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作为皇帝的代称。从修辞角度讲，这是一种借代手法。</a:t>
            </a:r>
          </a:p>
        </p:txBody>
      </p:sp>
    </p:spTree>
    <p:extLst>
      <p:ext uri="{BB962C8B-B14F-4D97-AF65-F5344CB8AC3E}">
        <p14:creationId xmlns:p14="http://schemas.microsoft.com/office/powerpoint/2010/main" xmlns="" val="162699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59471" y="502560"/>
            <a:ext cx="8388993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前年五月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，大霖雨杀麦，河溢东畿浸下田。已而不雨，至于八月，菽粟死高田。畿之民诉其县，不听；则诉于开封，又不听；则相与聚立宣德门外诉于宰相。于是遣吏四出视诸县。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视者还，而或言灾或言否，然言否者十七八。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最后视者还，言民实灾，而吏徒畏约束以苟自免尔。天子闻之恻然，尽蠲畿民之租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72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771550"/>
            <a:ext cx="8305934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  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余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尝窃叹曰：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民生幸而为畿民，有缓急，近而易知也。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扶风为县，限关之西，距京师在千里外，民之不幸而事有隐微者何限！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其能生死曲直之者，令与主簿、尉三人。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而民之志得不壅而闻于州，州不壅而闻于上；县不壅而民志通者，令与主簿、尉达之而已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                     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选自欧阳修《送王圣纪赴扶风主簿序》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950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266643"/>
            <a:ext cx="8305934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视者还，而或言灾或言否，然言否者十七八。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1599" y="1800976"/>
            <a:ext cx="7981839" cy="170687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视察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的官员回来，有的说受了灾，有的说没有受灾，然而说没有受灾的占十分之七八。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视者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，语句通顺。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389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0522" y="1208104"/>
            <a:ext cx="8305934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民生幸而为畿民，有缓急，近而易知也。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735061"/>
            <a:ext cx="8305934" cy="177279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这些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百姓幸运地生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活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在京城附近，遇到急难，离朝廷近，容易被知晓。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畿民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缓急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易知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875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0522" y="1136096"/>
            <a:ext cx="8305934" cy="121764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其能生死曲直之者，令与主簿、尉三人。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0522" y="1779662"/>
            <a:ext cx="8305934" cy="170687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那些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能决定百姓生存死亡、是否得到公正对待的人，就是县令、主簿以及县尉这三个。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生死曲直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、句式、语言通顺。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7698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0910" y="2723991"/>
            <a:ext cx="4819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考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情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读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88"/>
          <p:cNvSpPr>
            <a:spLocks noEditPoints="1"/>
          </p:cNvSpPr>
          <p:nvPr/>
        </p:nvSpPr>
        <p:spPr bwMode="auto">
          <a:xfrm>
            <a:off x="254981" y="79046"/>
            <a:ext cx="464014" cy="440087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35496" y="356502"/>
            <a:ext cx="7368479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积累小贴士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Dark Gray"/>
          <p:cNvSpPr/>
          <p:nvPr/>
        </p:nvSpPr>
        <p:spPr bwMode="auto">
          <a:xfrm>
            <a:off x="395534" y="814979"/>
            <a:ext cx="8294467" cy="3917011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tabLst>
                <a:tab pos="2070735" algn="l"/>
              </a:tabLst>
            </a:pPr>
            <a:r>
              <a:rPr lang="zh-CN" altLang="en-US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Courier New"/>
              </a:rPr>
              <a:t>　</a:t>
            </a:r>
            <a:endParaRPr lang="zh-CN" altLang="en-US" sz="24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5" y="347100"/>
            <a:ext cx="129600" cy="7768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39552" y="339502"/>
            <a:ext cx="0" cy="7920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11560" y="915566"/>
            <a:ext cx="7870838" cy="3593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说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畿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古代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畿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指王都周围千里以内的地区，泛指国都周围的地区。文段中的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畿之民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的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畿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就是指这个意思。像双音节词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畿甸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畿服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畿辅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都是指京城附近地区。由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京郊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义可衍生出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田野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边境地区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两个义项，如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畿田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指方圆几千里的土地等，不过，这两个义项不大常用。</a:t>
            </a:r>
          </a:p>
        </p:txBody>
      </p:sp>
    </p:spTree>
    <p:extLst>
      <p:ext uri="{BB962C8B-B14F-4D97-AF65-F5344CB8AC3E}">
        <p14:creationId xmlns:p14="http://schemas.microsoft.com/office/powerpoint/2010/main" xmlns="" val="224036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0522" y="267494"/>
            <a:ext cx="8305934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今年五月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，连绵的大雨毁坏了麦子，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接着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黄河泛滥淹没了京城东部附近的洼田。不久，天又大旱，直到八月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没有下雨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，高地里的豆类、粟类等作物干死。京城附近的百姓上告到县里，没有答理；于是就上告到开封，还是没有理会；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百姓们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于是聚在一起在宣德门外站立，上告宰相。于是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宰相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派遣官吏到附近诸县四处调查。视察的官员回来，有的说受了灾，有的说没有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受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115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0522" y="502560"/>
            <a:ext cx="830593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灾，然而说没有受灾的占十分之七八。最后巡查回来的，说百姓确实受灾了，而各级官员只是惧怕朝廷命令，为苟且保全自己罢了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才不愿说出实情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。皇帝听说这件事后很同情，全部免去京城附近百姓的赋税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曾经私下感慨道：这些百姓幸运地生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活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在京城附近，遇到急难，离朝廷近，容易被知晓。扶风作为一个县，隔在潼关的西面，距离京城在千里之外，百姓的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4493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59471" y="841430"/>
            <a:ext cx="8388993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灾难尚且不能被察觉的情况一定会很多！那些能决定百姓生存死亡、是否得到公正对待的人，就是县令、主簿以及县尉这三个。百姓的意愿能够不被阻塞，能让上级州官知晓；州官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信息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不被拥堵能让上级知晓；州县不阻塞，百姓意愿传达到上面，就靠县令、主簿、县尉来做到了。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2803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483518"/>
            <a:ext cx="8223697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武则天将不利王室，越王贞于汝南举兵，不克，士庶坐死者六百余人，没官五千余口。司刑使相次而至，逼促行刑。时狄仁杰检校刺史，哀其诖误</a:t>
            </a:r>
            <a:r>
              <a:rPr lang="en-US" altLang="zh-CN" sz="2600" kern="100" baseline="300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baseline="30000" dirty="0">
                <a:latin typeface="IPAPANNEW"/>
                <a:ea typeface="华文细黑"/>
                <a:cs typeface="Times New Roman"/>
              </a:rPr>
              <a:t>注</a:t>
            </a:r>
            <a:r>
              <a:rPr lang="en-US" altLang="zh-CN" sz="2600" kern="100" baseline="30000" dirty="0">
                <a:latin typeface="IPAPANNEW"/>
                <a:ea typeface="华文细黑"/>
                <a:cs typeface="Times New Roman"/>
              </a:rPr>
              <a:t>]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，止司刑使，停斩决，飞表奏。特敕配流丰州。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诸囚次于宁州，宁州耆老郊迎之，曰：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我狄使君活汝耶？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相携哭于碑侧，斋三日而后行。诸囚至丰州，复立碑纪德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2943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80751" y="974794"/>
            <a:ext cx="8223697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，张光辅以宰相讨越王，既平之后，将士恃威，征敛无度，仁杰率皆不应。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遂为光辅所谮，左授复州刺史。寻征还魏州刺史，威惠大行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，百姓为立生祠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indent="1270" algn="r"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选自《大唐新语》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注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诖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ɡ</a:t>
            </a:r>
            <a:r>
              <a:rPr lang="en-US" altLang="zh-CN" sz="2600" kern="100" dirty="0" err="1">
                <a:latin typeface="Times New Roman"/>
                <a:ea typeface="华文细黑"/>
                <a:cs typeface="Courier New"/>
              </a:rPr>
              <a:t>uà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误：贻误，连累，牵累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6206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1641" y="411510"/>
            <a:ext cx="8223697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诸囚次于宁州，宁州耆老郊迎之，曰：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我狄使君活汝耶？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(5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1050" b="1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遂为光辅所谮，左授复州刺史。寻征还魏州刺史，威惠大行。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2530" y="2615068"/>
            <a:ext cx="8305934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狄仁杰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于是被张光辅诬陷，被贬为复州刺史。不久被召回担任魏州刺史，声威恩泽广为流传。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谮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，诬陷；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左授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，降职；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寻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，不久；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大行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，广为流传。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0705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8902" y="2624407"/>
            <a:ext cx="4819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考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情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读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88"/>
          <p:cNvSpPr>
            <a:spLocks noEditPoints="1"/>
          </p:cNvSpPr>
          <p:nvPr/>
        </p:nvSpPr>
        <p:spPr bwMode="auto">
          <a:xfrm>
            <a:off x="182973" y="-20538"/>
            <a:ext cx="464014" cy="440087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-36512" y="256918"/>
            <a:ext cx="7368479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积累小贴士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Dark Gray"/>
          <p:cNvSpPr/>
          <p:nvPr/>
        </p:nvSpPr>
        <p:spPr bwMode="auto">
          <a:xfrm>
            <a:off x="323526" y="715395"/>
            <a:ext cx="8496946" cy="4054736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tabLst>
                <a:tab pos="2070735" algn="l"/>
              </a:tabLst>
            </a:pPr>
            <a:r>
              <a:rPr lang="zh-CN" altLang="en-US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Courier New"/>
              </a:rPr>
              <a:t>　</a:t>
            </a:r>
            <a:endParaRPr lang="zh-CN" altLang="en-US" sz="24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3527" y="247516"/>
            <a:ext cx="129600" cy="7768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67544" y="239918"/>
            <a:ext cx="0" cy="7920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72673" y="726780"/>
            <a:ext cx="771575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释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郊迎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本题中的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宁州耆老郊迎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的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郊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字，从表面上看释为名词活用为状语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在郊外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很顺当，但其实它是名词活用为动词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到郊外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。为什么这样解释呢？因为古代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郊迎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是一种礼节，遇到尊重之人，官员一般要到郊外迎接，以示敬重。</a:t>
            </a:r>
            <a:r>
              <a:rPr lang="en-US" altLang="zh-CN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《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战国策</a:t>
            </a:r>
            <a:r>
              <a:rPr lang="en-US" altLang="zh-CN" sz="2400" kern="100" dirty="0">
                <a:solidFill>
                  <a:schemeClr val="bg1"/>
                </a:solidFill>
                <a:latin typeface="+mj-ea"/>
                <a:ea typeface="+mj-ea"/>
                <a:cs typeface="Times New Roman"/>
              </a:rPr>
              <a:t>•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秦策一</a:t>
            </a:r>
            <a:r>
              <a:rPr lang="en-US" altLang="zh-CN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》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中有：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将说楚王，路过洛阳，父母闻之，清宫除道，张乐设饮，郊迎三十里。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7068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403747"/>
            <a:ext cx="7794066" cy="181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做完上述题目后，你发现自己在翻译的句意准确、文意通顺方面存在哪些问题？打算如何解决它们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532440" y="4587974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3986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2885" y="1888686"/>
            <a:ext cx="7416751" cy="115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将士经年离去父母，不取敕旨奔归，追悔何及？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原文见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1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题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10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79512" y="1989487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2495996"/>
            <a:ext cx="777686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该答案除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经年离去父母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译对外，其余都是叙其大意，根本没有依据文字直译的精准意识。如把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取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遵守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，固然无关大局，但这种译法是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不信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奔归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是两个词，却漏译了一个字；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追悔何及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明明是个反问句，却任意变为感叹句，改变了原句语气。</a:t>
            </a:r>
            <a:endParaRPr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2123728" y="1999286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52574" y="247984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79512" y="19548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苏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6086" y="843558"/>
            <a:ext cx="5059255" cy="101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5567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3035624"/>
            <a:ext cx="7632848" cy="14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该答案失分有二：一是误把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敕旨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理解为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赦免的圣旨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，损害了原意；二是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奔归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，漏译了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归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字，影响了文意。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86147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2000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苏1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1115" y="953892"/>
            <a:ext cx="5421165" cy="99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438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3035624"/>
            <a:ext cx="7632848" cy="14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该答案失分在语气误译上，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后悔不已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直接把反问语气译成了陈述语气。不注意语气的准确，是影响文意通顺的一个方面。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86147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2000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苏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2985" y="987574"/>
            <a:ext cx="5059255" cy="96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25606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-180528" y="2067694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2539845"/>
            <a:ext cx="8773761" cy="2441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该答案把三个得分点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经年离去父母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奔归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追悔何及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译得准确，尤其是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奔归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这本该是两个词须分开翻译的词语译得好，从中能看出该考生对文言文以单音节词为主的语言特点理解到位，对逐字翻译、不能漏译的翻译原则执行到位。再加上结合语境把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敕旨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这个影响文意的点译得好，能不得满分吗？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63688" y="2095249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64542" y="285463"/>
            <a:ext cx="8023882" cy="181971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-108520" y="33950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苏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3083" y="816428"/>
            <a:ext cx="5565181" cy="112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0051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3612" y="1090782"/>
            <a:ext cx="8148828" cy="2417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将士们离开家乡父母多年，没有皇帝的旨意就奔逃回家，后悔哪里来得及呢？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经年离去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，离开多年，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奔归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，奔逃回家，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追悔何及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分；句意通顺，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78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39552" y="1779680"/>
            <a:ext cx="7784106" cy="115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死之所以可贵者，以其义不苟生尔。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原文见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1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题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087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2715766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4816" y="3307484"/>
            <a:ext cx="7786268" cy="1080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该答案失分在于：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未译出，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句式特点未译出。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2725565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5234" y="968064"/>
            <a:ext cx="7807858" cy="17477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52172" y="91556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苏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9077" y="1563638"/>
            <a:ext cx="5281195" cy="91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07014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1995686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6347" y="2571750"/>
            <a:ext cx="8396133" cy="2116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苟生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及判断句均译出了，但可能是想把第二个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字落实，结果，译出的句子犯了句式杂糅的语病而影响文意分。其实，当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表原因</a:t>
            </a:r>
            <a:r>
              <a:rPr lang="en-US" altLang="zh-CN" sz="2600" kern="100" dirty="0"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表原因</a:t>
            </a:r>
            <a:r>
              <a:rPr lang="en-US" altLang="zh-CN" sz="2600" kern="100" dirty="0"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共用时，灵活一下，即可。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2005485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0566" y="464008"/>
            <a:ext cx="7663842" cy="15316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07504" y="411510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苏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31590"/>
            <a:ext cx="5281195" cy="47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1464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170546"/>
            <a:ext cx="7920880" cy="14651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5496" y="267494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70" name="Picture 2" descr="苏1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6981" y="843558"/>
            <a:ext cx="5809315" cy="46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2" y="1563638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8523" y="2067694"/>
            <a:ext cx="8347933" cy="2920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所以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者，以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尔</a:t>
            </a:r>
            <a:r>
              <a:rPr lang="en-US" altLang="zh-CN" sz="2400" kern="100" dirty="0">
                <a:latin typeface="Times New Roman"/>
                <a:ea typeface="华文细黑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也</a:t>
            </a:r>
            <a:r>
              <a:rPr lang="en-US" altLang="zh-CN" sz="2400" kern="100" dirty="0">
                <a:latin typeface="Times New Roman"/>
                <a:ea typeface="华文细黑"/>
              </a:rPr>
              <a:t>)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这个句式多年出现在高中文言文及高考试卷中，问题屡屡出现，原因不在于考生未掌握准句式的特点、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的用法，而在于照实译出的句子是个病句。解决的办法是译出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所以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，舍去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400" kern="100" dirty="0">
                <a:latin typeface="Times New Roman"/>
                <a:ea typeface="华文细黑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必须是在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所以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皆表原因的情况下</a:t>
            </a:r>
            <a:r>
              <a:rPr lang="en-US" altLang="zh-CN" sz="2400" kern="100" dirty="0">
                <a:latin typeface="Times New Roman"/>
                <a:ea typeface="华文细黑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，灵活翻译、不出语病也是翻译的一个重要原则。该考生对这一点理解得很到位。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07704" y="1573437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9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0751" y="1203598"/>
            <a:ext cx="8223697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死亡可贵的原因，是能为道义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而死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而不苟且偷生。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b="1" kern="100" dirty="0" smtClean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</a:t>
            </a: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者，以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尔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句式，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苟生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，语意通顺。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37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0751" y="119702"/>
            <a:ext cx="8223697" cy="468429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元行钦是幽州人。赵在礼反叛，庄宗授予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元行钦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邺都行营招抚使一职，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元行钦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率两千人去讨伐叛军。元行钦用诏书招安赵在礼。赵在礼登上城楼对元行钦说：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将士们离开家乡父母多年，没有皇帝的旨意就奔逃回家，后悔哪里来得及呢？倘若你能说服大家，还能改过自新。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元行钦说：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皇帝认为你们有功于国家，小过必然会被赦免。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赵在礼拜了两下，把诏书给士兵看。皇甫晖从旁边夺过诏书并扯坏了它，军士大吵大嚷。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0835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0751" y="263718"/>
            <a:ext cx="8223697" cy="468429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明宗进入汴州，庄宗不得进。庄宗对元行钦说：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你们跟随我很久，富贵危急患难没有不一起的。现在很危急困难，但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你们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都默默无言，坐看成败。我到荥泽，想单独渡河，自己去求总管，你们各说说利害如何。如今让我到了这样的境地，你们怎么办呢？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元行钦哭着回答说：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臣本是小人，承蒙陛下体恤爱护，官至将相。危难的时候，不能报效国家，即使死了也没法推托自己的责任。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就与众将一百多人，都解开发髻剪断头发，放在地上，发誓以死报国，君臣互相扶着痛哭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1505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7572" y="130677"/>
            <a:ext cx="8816916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30000"/>
              </a:lnSpc>
            </a:pPr>
            <a:r>
              <a:rPr lang="en-US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庄宗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去世。元行钦出逃，被民众捉住。刺史石潭折断他的两只脚，把他装到用栅栏封闭的囚车里，送到京城。明宗见到他，骂道：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我的儿子有什么对不起你？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元行钦睁大两眼直视明宗说：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先皇帝有什么地方对不起你？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于是在洛阳集市处斩了他。</a:t>
            </a:r>
            <a:endParaRPr lang="zh-CN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1270" algn="just">
              <a:lnSpc>
                <a:spcPct val="130000"/>
              </a:lnSpc>
            </a:pPr>
            <a:r>
              <a:rPr lang="en-US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唉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！死亡可贵的原因，是能为道义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而死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而不苟且偷生。当明宗发起兵变的时候，各位将领尚不知道去留，而只有元行钦上报了明宗叛变的事情，甚至剪断头发誓死，他的真诚节气值得嘉奖。等到庄宗去世，元行钦不能自杀，反而逃跑以谋求生存，最终被捉被杀。他的言辞虽然不屈服，但死并不是他的志向，哪里可贵呢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？</a:t>
            </a:r>
            <a:endParaRPr lang="en-US" altLang="zh-CN" sz="24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2541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3147" y="1419622"/>
            <a:ext cx="7807285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诸囚次于宁州，宁州耆老郊迎之，曰：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我狄使君活汝耶？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原文见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3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题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984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7504" y="2516999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3144302"/>
            <a:ext cx="7632848" cy="1011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该答案未把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耆老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郊迎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翻译准确，尤其是把表推测的语气译成了陈述语气。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2151068" y="2523286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2574" y="765785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79512" y="765785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194" name="Picture 2" descr="苏1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5130" y="1390544"/>
            <a:ext cx="4801086" cy="94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6532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79512" y="2613634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6228" y="3226954"/>
            <a:ext cx="7804204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该答案三个得分点译得很好。失分处在于未准确译出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耆老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，更主要的是把原本表推测的语气译成了反问语气。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3728" y="2623433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4582" y="656107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224180" y="603609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218" name="Picture 2" descr="苏1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131" y="1215520"/>
            <a:ext cx="4801086" cy="94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33487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79512" y="2133503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5192" y="2595675"/>
            <a:ext cx="8265280" cy="2444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该答案常规采分点译得准确，失分就在于细节上，或者说在语意上。一是把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汝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你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，也算改变了原意；二是本是疑问句，句末却标成了句号。不少考生平时不注意问号与句号的区别，通常把问号标成句号，如果认真想想会发现：表面上看是标点不同，实际上两者原意相去甚远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3728" y="2143302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4582" y="175975"/>
            <a:ext cx="7663842" cy="20596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224180" y="123478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42" name="Picture 2" descr="苏2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7069" y="699542"/>
            <a:ext cx="5281195" cy="135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1874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7504" y="235572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010" y="2931790"/>
            <a:ext cx="8183446" cy="1484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该答案让人称道的不只是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次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活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的翻译，更在于对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耆老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的准确翻译</a:t>
            </a:r>
            <a:r>
              <a:rPr lang="en-US" altLang="zh-CN" sz="2400" kern="100" dirty="0">
                <a:latin typeface="Times New Roman"/>
                <a:ea typeface="华文细黑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这体现了积累的厚实</a:t>
            </a:r>
            <a:r>
              <a:rPr lang="en-US" altLang="zh-CN" sz="2400" kern="100" dirty="0">
                <a:latin typeface="Times New Roman"/>
                <a:ea typeface="华文细黑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，对原句推测语气的准确把握。准确译出语气是文意通顺的一个具体体现。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51720" y="2391762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5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0566" y="339502"/>
            <a:ext cx="7591834" cy="20162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411509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2" descr="苏2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6981" y="1040755"/>
            <a:ext cx="5809315" cy="104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04893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1131590"/>
            <a:ext cx="8305934" cy="28263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囚犯们在宁州暂时停留时，宁州的一些德高望重的老人到郊外迎接他们，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对他们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是我们的狄使君救活了你们吧？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得分点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次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耆老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郊迎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及语气准确，各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683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7589" y="-20538"/>
            <a:ext cx="8472883" cy="51337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武则天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准备自立为帝，对王室不利，越王李贞在汝南起兵，没有成功。当地士人和百姓因此受到牵连而获死罪的有六百多人，被抄没家产的有五千多人。监督行刑的官吏相继来到，催促执行死刑。当时狄仁杰代理刺史，同情那些受连累的人，制止了监督行刑的官吏，停止执行死刑的决定，派人飞骑送奏表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奏表上奏以后，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死囚们获得特别命令免去死罪，被刺配流放到丰州。囚犯们在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宁州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暂时停留时，宁州的一些德高望重的老人到郊外迎接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他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们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729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2530" y="123478"/>
            <a:ext cx="8305934" cy="49398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5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对他们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说：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是我们的狄使君救活了你们吧？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囚犯们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互相搀扶着在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狄仁杰任宁州刺史时当地百姓为颂其功德而立的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石碑旁痛哭，斋戒了三天然后才上路。囚犯们到了丰州以后，又立石碑来纪念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狄仁杰的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恩德。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5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当初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，张光辅凭宰相身份讨伐越王，平定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越王叛乱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后，将士依仗威势，对当地横征暴敛，毫无节制。狄仁杰一概不听。他于是被张光辅诬陷，被贬为复州刺史。不久被召回担任魏州刺史，声威恩泽广为流传，百姓为他立了生祠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500" kern="100" dirty="0"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532440" y="4587974"/>
            <a:ext cx="360000" cy="359813"/>
            <a:chOff x="8623505" y="4334074"/>
            <a:chExt cx="360000" cy="359813"/>
          </a:xfrm>
        </p:grpSpPr>
        <p:sp>
          <p:nvSpPr>
            <p:cNvPr id="5" name="椭圆 4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燕尾形 5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53716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915566"/>
            <a:ext cx="8223697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一、坚持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直译为主、意译为辅、字字落实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的翻译原则，追求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信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达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雅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的完美统一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文言文翻译一般要遵循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信、达、雅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的审美标准。这个标准实际上已经包含了我们平时所讲的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直译为主、意译为辅、字字落实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的翻译原则。信，多就词法而言，追求规范准确，要求字字落实，忠于原文。要达到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信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，就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必须直译，字字落实。直译，就是严格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按照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</p:spTree>
    <p:extLst>
      <p:ext uri="{BB962C8B-B14F-4D97-AF65-F5344CB8AC3E}">
        <p14:creationId xmlns:p14="http://schemas.microsoft.com/office/powerpoint/2010/main" xmlns="" val="306367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471" y="225179"/>
            <a:ext cx="8388993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原文的词句进行翻译，有一词一句就译一词一句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</a:rPr>
              <a:t>(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个别失去实在意义的虚词除外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</a:rPr>
              <a:t>)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，而且词句的次第也不能更改。直译要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一对一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地进行翻译，要竭力保持原文遣词造句的特点，力求风格也和原文一致。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所谓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直译为主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，就是能够直译的词句，要尽量直译。达，多就句法而言，追求通顺晓畅，要求做到文从字顺、文理畅达；雅，多就语言表达而言，追求文采，要求优美自然、完美表达。要达到这两个标准，就要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意译为辅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，所谓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直译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18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75581" y="267494"/>
            <a:ext cx="8472883" cy="451149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信，意译求达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，就是这个道理。所谓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意译为辅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，就是适当采用意译的方法。由于文言文句式灵活，省略句、倒装句较多，而且词类经常活用，有时直译会使句子不通顺或表意不够明确。在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这种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情况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下，自然不能被原文束缚，机械地采用直译，而是要采用意译，使句子语气顺畅，意思明确。意译，多用于一词或短语的翻译。尤其是使用了比喻、借代手法的词语，不便直译，若直译，意义就会发生变化，这就需要借助意译，将其准确译出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926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417" y="411510"/>
            <a:ext cx="830593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翻译下列句子，体会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直译与意译相结合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的翻译原则。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会使辙交驰，北邀当国者相见。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 pitchFamily="34" charset="-122"/>
                <a:cs typeface="Times New Roman"/>
              </a:rPr>
              <a:t>解析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 pitchFamily="34" charset="-122"/>
                <a:cs typeface="Times New Roman"/>
              </a:rPr>
              <a:t>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注意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的借代义；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北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，对元军的蔑称。这两处用意译。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0166" y="2053912"/>
            <a:ext cx="8142274" cy="121264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适逢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双方有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使者车马往来频繁，元军邀请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我国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掌权的人相见。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631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241656"/>
            <a:ext cx="8223697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意北亦尚可以口舌动也。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，料想；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可以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，可以凭借；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口舌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为借代手法。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31640" y="1769155"/>
            <a:ext cx="6476703" cy="58657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料想元朝也还是可以凭借言辞说动的。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08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359124"/>
            <a:ext cx="8305934" cy="42288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3.(2015·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全国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Ⅱ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是日旦将朝，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来护儿，指传主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见执。护儿曰：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陛下今何在？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左右曰：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今被执矣。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护儿叹曰：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吾备位大臣，荷国重任，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不能肃清凶逆，遂令王室至此，抱恨泉壤，知复何言！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乃遇害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        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选自《北史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来护儿传》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4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</a:t>
            </a: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凶逆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，形容词活用为名词；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泉壤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，代指九泉；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何言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，宾语前置。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2427734"/>
            <a:ext cx="8305934" cy="106484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4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zh-CN" sz="24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不能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肃清凶恶悖逆之人，终致朝廷落到如此地步，我只能抱憾于黄泉之下，还能再说什么呢！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45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59471" y="195486"/>
            <a:ext cx="8388993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二、坚决避免硬译和漏译问题</a:t>
            </a:r>
            <a:endParaRPr lang="zh-CN" altLang="zh-CN" sz="2600" b="1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硬译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，就是在明知无法翻译的情况下强行翻译。碰到这一问题，有两种情况：一种是它可能是专有名词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国名、人名、官名、器物名、帝号、年号、度量衡等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，另一种是它可能是疑难词。这时，只要结合一下语境就明白了。当然，还要靠平时文化常识的积累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>
                <a:latin typeface="Times New Roman"/>
                <a:ea typeface="华文细黑"/>
                <a:cs typeface="Times New Roman"/>
              </a:rPr>
              <a:t>漏译也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属常见现象。产生的原因主要在于对古代汉语单音节词与双音节词理解不透。古代汉语中，常常是以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单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30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59471" y="195486"/>
            <a:ext cx="8388993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音节词为主，一个字一个词，表示一个词义。双音节词则很少，多数是指同义复词，如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以戏弄臣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中的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戏弄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就是一个同义复词，不必逐字翻译。考生有时会把两个词当成一个词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</a:rPr>
              <a:t>(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同义复词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</a:rPr>
              <a:t>)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看待，于是漏译问题就产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生了。再者，个别文言虚词既有实义又有虚义，考生有时会误把实义当成虚义而不翻译了。另外，粗心也是问题产生的原因之一。解决漏译问题，最主要的是坚持一字一词一译的原则，碰到确实需要合译的一定要慎重，</a:t>
            </a:r>
            <a:endParaRPr lang="zh-CN" altLang="zh-CN" sz="2800" dirty="0"/>
          </a:p>
        </p:txBody>
      </p:sp>
    </p:spTree>
    <p:extLst>
      <p:ext uri="{BB962C8B-B14F-4D97-AF65-F5344CB8AC3E}">
        <p14:creationId xmlns:p14="http://schemas.microsoft.com/office/powerpoint/2010/main" xmlns="" val="3561135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8593" y="1059582"/>
            <a:ext cx="7981839" cy="282635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如果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能对译句以词为单位进行切分，效果就好多了。如：陛下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兴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军旅，百姓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易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受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咨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怨，车驾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游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幸，深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恐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非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宜。对于个别虚词，如果真的不要译，则要慎重，看看不译会不会影响文意表达。总之，对于要合译或不译的词语一定要慎重。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2161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2174" y="195486"/>
            <a:ext cx="814227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请指出下面文段中画线句子的译文的硬译或漏译之处并改正。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陈子昂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尤善属文，雅有相如子云之风骨。初为诗，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幽人王适见而惊曰：此子必为文宗矣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u="heavy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卢藏用《陈子昂别传》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译文：隐士王适看到后吃惊地说：这个人一定会成为文章为世人所师法的人物啊。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1096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25306" y="1347614"/>
            <a:ext cx="796311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问题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改正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古代称呼人名时，有一种习惯，即先言其籍贯再言其姓名。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75656" y="1459597"/>
            <a:ext cx="45191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幽人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译为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隐士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错误。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75921" y="2067694"/>
            <a:ext cx="285206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译为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幽州人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。</a:t>
            </a:r>
            <a:endParaRPr lang="zh-CN" altLang="en-US" sz="2600" kern="100" dirty="0">
              <a:solidFill>
                <a:schemeClr val="accent6">
                  <a:lumMod val="75000"/>
                </a:schemeClr>
              </a:solidFill>
              <a:latin typeface="宋体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90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2759" y="771550"/>
            <a:ext cx="8223697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5.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君讳嘉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指孟嘉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，字万年，江夏鄂人也。君少失父，奉母、二弟居。娶大司马长沙桓公陶侃第十女，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闺门孝友，人无能间，乡闾称之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u="heavy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陶潜《晋故征西大将军长史孟府君传》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译文：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在家孝顺友爱，别人不能离间她与家人的关系，为此受到当地人的称赞。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2173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118810"/>
            <a:ext cx="7981839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问题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改正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把译文中的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她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改为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从语气看，该句整个主语是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，而且承上省略。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1173" y="1064841"/>
            <a:ext cx="803620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      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该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处叙述对象应是孟嘉，而不是陶侃之女，属整体理解错误。</a:t>
            </a:r>
            <a:endParaRPr lang="zh-CN" altLang="en-US" sz="2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10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2759" y="841430"/>
            <a:ext cx="8223697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6.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秦将李信、蒙恬将二十万人伐楚，攻平舆，破鄢、郢。楚军大败李信。于是王翦将六十万人伐楚，取际以南至平舆。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楚人闻王翦益军而来，乃悉国中兵以御之，王翦坚壁不与战。</a:t>
            </a:r>
            <a:endParaRPr lang="zh-CN" altLang="zh-CN" sz="1050" u="heavy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译文：楚人听说王翦率领军队而来，就召集国内军队防御他，王翦坚守，不与楚军交战。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67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1169648"/>
            <a:ext cx="7902811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问题：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漏译的词有益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扩充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、悉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调集所有的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、以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来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、壁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营垒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改正：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楚人听说王翦扩充军队而来，就调集国内所有的军队来防御他，王翦坚守营垒，不与楚军交战。</a:t>
            </a:r>
          </a:p>
        </p:txBody>
      </p:sp>
    </p:spTree>
    <p:extLst>
      <p:ext uri="{BB962C8B-B14F-4D97-AF65-F5344CB8AC3E}">
        <p14:creationId xmlns:p14="http://schemas.microsoft.com/office/powerpoint/2010/main" xmlns="" val="15936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2759" y="230438"/>
            <a:ext cx="8223697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三、当补必补：当补不补，表意不明，文意不畅</a:t>
            </a:r>
            <a:endParaRPr lang="zh-CN" altLang="zh-CN" sz="1050" b="1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省略句的补充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省略是文言文中的一种普遍现象，也是古代语言的一个特点。省略句是翻译中的一大难点，因为省略现象普遍而复杂，而且很难找到鲜明的标志，不像判断句、倒装句那样容易判断。这些省略成分在翻译中如果不补充出来，就很难达到现代汉语表意清楚、表达流畅的要求。因此，补出省略成分是文意通顺的关键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399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502560"/>
            <a:ext cx="8388993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省略句的类型复杂多样，怎样才能在阅读实践中准确判断省略句呢？怎样才能准确补充成分翻译出精确的意思呢？方法就在于勤于积累与灵活运用。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译出省略部分，须回归语境、把握语境，这是根本。例如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2012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年高考大纲全国卷译句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郭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浩招辑流亡，开营田，以其规置颁示诸路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颁示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的主语是谁？从该句来看，主语似乎是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郭浩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，但郭浩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知金州兼永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兴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901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1059582"/>
            <a:ext cx="8388993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军路经略使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，只兼一个永兴军路的经略使，怎能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颁示诸路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呢？这里的主语应是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朝廷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积累常见省略句型，灵活判断、运用于翻译。最常见也是最常考的省略句有：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省略主语，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省略动词后或介词后的宾语，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省略介词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2552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78593" y="296354"/>
            <a:ext cx="7981839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7.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在下列句中括号内填出省略的词语。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)(       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度我至军中，公乃入。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廉颇为赵将，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          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伐齐，大破之。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樊哙曰：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今日之事何如？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良曰：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                 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甚急。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(4)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择其善者而从之，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      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其不善者而改之。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(5)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一鼓作气，再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        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而衰，三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      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而竭。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1581" y="1503243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公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00405" y="2079307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廉颇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26044" y="2583363"/>
            <a:ext cx="151836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今日之事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93869" y="3735491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择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31840" y="4299942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鼓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20072" y="4299942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鼓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06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7544" y="922666"/>
            <a:ext cx="8061657" cy="309315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(6)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私见张良，具告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(7)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竖子不足与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(8)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得之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心而寓之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酒也。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(9)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赐之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彘肩。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(10)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于是秦王不怿，为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一击缻。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19872" y="1071195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之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71800" y="1635646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之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21661" y="2262595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于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95936" y="2223323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于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63688" y="2866449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以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23928" y="3447459"/>
            <a:ext cx="5180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之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8954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411510"/>
            <a:ext cx="8305934" cy="22679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8.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翻译下面的句子。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(2014·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上海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刘晏初为转运使，常以原直募善走者，觇报四方物价，虽远方不数日皆达使司。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0522" y="2076060"/>
            <a:ext cx="8305934" cy="17060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</a:t>
            </a: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刘晏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当初担任转运使时，一直用高价招募擅长奔走的人，察访报告各地的物价，即使遥远的地方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的物价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不用几天都能送到转运使官署。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3730115"/>
            <a:ext cx="8305934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原直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觇报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虽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远方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省略的主语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物价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15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3528" y="191710"/>
            <a:ext cx="8305934" cy="468429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其他词语的补充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在翻译过程中，除省略成分要补充外，还要添加、补充一些必要的词语，使句意更加明白，表达更加流畅。如翻译一些高度凝练的句式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鼎铛玉石，金块珠砾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，必须补充一些词语才能使意思表达清楚、明白。这样的补充，没有标志，也无规律，全凭自己对原意的精确理解。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例如：先大夫虑废经史，屡以为戒。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译文：先父担心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荒废经史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的学习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，多次拿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这件事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来告诫我。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7922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627534"/>
            <a:ext cx="8305934" cy="282808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翻译下列句子加以体悟。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9.(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钱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公先御之于石撞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地名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，矢尽继以瓦石，身被一箭，倭贼遁去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　　　　　　　　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《戒庵老人漫笔》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5180" y="2859782"/>
            <a:ext cx="8142274" cy="114672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钱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公先在石撞抵抗倭寇，箭射完了用瓦块石头继续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投击敌人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，自己被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射中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一箭，倭寇逃走。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6434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987574"/>
            <a:ext cx="8305934" cy="1707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10.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孟子曰：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得志与民由之，不得志独行其道。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</a:p>
          <a:p>
            <a:pPr indent="127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《孟子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公孙衍张仪章》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2067694"/>
            <a:ext cx="8305934" cy="1707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　</a:t>
            </a:r>
            <a:r>
              <a:rPr lang="zh-CN" altLang="en-US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孟子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说：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如果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能施展自己的抱负，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就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和天下百姓一起实行自己的抱负；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如果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不能实现自己的志向，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就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走自己的路。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78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697414"/>
            <a:ext cx="8142274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四、要保留原句语气，不可随意改变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高考翻译中，总会有些问句出现。对于问句，先要分清它是哪类语气，是表反问还是表推测，在翻译时尽量保持原有的反问或推测语气，不可随意更改语气。翻译好后，千万别忘了带上问号，不要随手画上句号，因为这关系着语气甚至语意的改变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792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860" y="123478"/>
            <a:ext cx="8557612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4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11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4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奇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杰之士，常好自负，使气傲物，志气一发，则倜然远去，不可羁束以礼法。然及其一旦翻然而悟，折节而不为此，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以留意于向所谓道与德可勉强者，则何病不去？</a:t>
            </a:r>
            <a:endParaRPr lang="zh-CN" altLang="zh-CN" sz="1000" u="heavy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4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古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之养奇杰也，任之以权，尊之以爵，厚之以禄，重之以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恩。今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则不然，奇杰无尺寸之柄，位一命之爵、食斗升之禄者过半，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彼又安得不越法、逾礼而自快耶？我又安可急之以法</a:t>
            </a:r>
            <a:r>
              <a:rPr lang="zh-CN" altLang="zh-CN" sz="2400" u="heavy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en-US" altLang="zh-CN" sz="2400" u="heavy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u="heavy" kern="100" dirty="0" smtClean="0">
                <a:latin typeface="Times New Roman"/>
                <a:ea typeface="华文细黑"/>
                <a:cs typeface="Times New Roman"/>
              </a:rPr>
              <a:t>使不得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泰然自纵</a:t>
            </a:r>
            <a:r>
              <a:rPr lang="zh-CN" altLang="zh-CN" sz="2400" u="heavy" kern="100" dirty="0" smtClean="0">
                <a:latin typeface="Times New Roman"/>
                <a:ea typeface="华文细黑"/>
                <a:cs typeface="Times New Roman"/>
              </a:rPr>
              <a:t>耶？</a:t>
            </a:r>
            <a:r>
              <a:rPr lang="zh-CN" altLang="en-US" sz="2400" kern="100" dirty="0" smtClean="0">
                <a:latin typeface="Times New Roman"/>
                <a:ea typeface="华文细黑"/>
                <a:cs typeface="Times New Roman"/>
              </a:rPr>
              <a:t>　　　　　　　　　　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选自苏洵《养气》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809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1203598"/>
            <a:ext cx="8142274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以留意于向所谓道与德可勉强者，则何病不去？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779662"/>
            <a:ext cx="8142274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而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留心于先前所说的可尽力达到的道义与德行，那样，什么弊端不能去掉？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3528" y="2927284"/>
            <a:ext cx="8142274" cy="5874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勉强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注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意反问语气。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7828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2174" y="742977"/>
            <a:ext cx="8142274" cy="161274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彼又安得不越法、逾礼而自快耶？我又安可急之以法，使不得泰然自纵耶？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2174" y="1729802"/>
            <a:ext cx="8142274" cy="17060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他们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又怎么能不超越法规和礼节而求得自我畅快呢？我们又怎么可以用法规逼迫他们，使他们不能安心地自我放纵呢？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2174" y="3370075"/>
            <a:ext cx="8142274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自纵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以法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，状语后置；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注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意反问语气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3822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158430"/>
            <a:ext cx="8258252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奇特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杰出的人，喜欢自负，自视很高，瞧不起人，志向气概一表露就超然远离，不能用礼法限制束缚。可是等到他一旦回头骤然悔悟，改变平日所为而不像过去那样处事，而留心于先前所说的可尽力达到的道义与德行，那样，什么弊端不能去掉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古代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供养奇特杰出的人才，将权力交给他们，用爵位尊崇他们，用俸禄厚待他们，用恩德感化他们。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现在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55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313664"/>
            <a:ext cx="8142274" cy="24162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却不是这样，奇特杰出的人才没有一点权力与职位，享有低微官食、斗升的俸禄的人超过一半，他们又怎么能不超越法规和礼节而求得自我畅快呢？我们又怎么可以用法规逼迫他们，使他们不能安心地自我放纵呢？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4929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0783" y="769422"/>
            <a:ext cx="8061657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五、译句规范，不得出现语病或文白夹杂</a:t>
            </a:r>
            <a:endParaRPr lang="zh-CN" altLang="zh-CN" sz="2600" b="1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只要表达，就必须合乎语言规范，何况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是文言翻译的基本要求之一。可能是基本功不过关，也可能是粗心马虎，不少考生译出的句子艰涩难懂，语病不少。对此，应苦练语言基本功。句子译好后须读一读，把不通顺之处改过来。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234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75" y="123478"/>
            <a:ext cx="8061657" cy="465973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</a:t>
            </a:r>
            <a:r>
              <a:rPr lang="zh-CN" altLang="zh-CN" sz="2800" b="1" kern="100" dirty="0" smtClean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/>
                <a:ea typeface="华文细黑"/>
                <a:cs typeface="Times New Roman"/>
              </a:rPr>
              <a:t>下面的</a:t>
            </a:r>
            <a:r>
              <a:rPr lang="zh-CN" altLang="en-US" sz="2800" kern="100" dirty="0" smtClean="0">
                <a:latin typeface="Times New Roman"/>
                <a:ea typeface="华文细黑"/>
                <a:cs typeface="Times New Roman"/>
              </a:rPr>
              <a:t>译</a:t>
            </a:r>
            <a:r>
              <a:rPr lang="zh-CN" altLang="zh-CN" sz="2800" kern="100" dirty="0" smtClean="0">
                <a:latin typeface="Times New Roman"/>
                <a:ea typeface="华文细黑"/>
                <a:cs typeface="Times New Roman"/>
              </a:rPr>
              <a:t>文</a:t>
            </a:r>
            <a:r>
              <a:rPr lang="zh-CN" altLang="en-US" sz="2800" kern="100" dirty="0" smtClean="0">
                <a:latin typeface="Times New Roman"/>
                <a:ea typeface="华文细黑"/>
                <a:cs typeface="Times New Roman"/>
              </a:rPr>
              <a:t>均有语法问题，请改正。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12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羽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陆羽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嗜茶，造妙理，著《茶经》三卷，言茶之原、之法、之具，时号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茶仙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，天下益知饮茶矣。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鬻茶家以瓷陶羽形，祀为神，买十茶器，得一鸿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渐</a:t>
            </a:r>
            <a:r>
              <a:rPr lang="en-US" altLang="zh-CN" sz="2600" u="heavy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陆羽的字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u="heavy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译文：卖茶的人用瓷土陶制出陆羽的塑像，当成神供奉，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顾客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买十件茶器，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店家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就送给一个陆羽。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13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11560" y="1347614"/>
            <a:ext cx="7670390" cy="1707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改正：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卖茶的人用瓷土陶制出陆羽的塑像，当成神供奉，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顾客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买十件茶器，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店家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就送给一个陆羽的塑像。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送给一个陆羽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，表意不合逻辑。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8574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178" y="627534"/>
            <a:ext cx="8305934" cy="309315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13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会郭后废，范仲淹争之，贬知睦州。公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指传主富弼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上言，朝廷一举而获二过，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纵不能复后，宜还仲淹，以来忠言。</a:t>
            </a:r>
            <a:endParaRPr lang="zh-CN" altLang="zh-CN" sz="1050" u="heavy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译文：纵然不能恢复郭后，应该让范仲淹回来，用来进谏忠言。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982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915566"/>
            <a:ext cx="8142274" cy="301313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改正：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纵然不能恢复郭后的身份，也应该让范仲淹回来，用来招纳忠言。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恢复郭后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，动宾搭配不当。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进谏忠言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，是指让范仲淹回来进谏忠言，还是指召回范仲淹这一举动可以招纳忠言，不明确。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532440" y="4587974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74909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5110</TotalTime>
  <Words>6205</Words>
  <Application>Microsoft Office PowerPoint</Application>
  <PresentationFormat>全屏显示(16:9)</PresentationFormat>
  <Paragraphs>269</Paragraphs>
  <Slides>79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79</vt:i4>
      </vt:variant>
    </vt:vector>
  </HeadingPairs>
  <TitlesOfParts>
    <vt:vector size="80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  <vt:lpstr>幻灯片 65</vt:lpstr>
      <vt:lpstr>幻灯片 66</vt:lpstr>
      <vt:lpstr>幻灯片 67</vt:lpstr>
      <vt:lpstr>幻灯片 68</vt:lpstr>
      <vt:lpstr>幻灯片 69</vt:lpstr>
      <vt:lpstr>幻灯片 70</vt:lpstr>
      <vt:lpstr>幻灯片 71</vt:lpstr>
      <vt:lpstr>幻灯片 72</vt:lpstr>
      <vt:lpstr>幻灯片 73</vt:lpstr>
      <vt:lpstr>幻灯片 74</vt:lpstr>
      <vt:lpstr>幻灯片 75</vt:lpstr>
      <vt:lpstr>幻灯片 76</vt:lpstr>
      <vt:lpstr>幻灯片 77</vt:lpstr>
      <vt:lpstr>幻灯片 78</vt:lpstr>
      <vt:lpstr>幻灯片 79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XKW</cp:lastModifiedBy>
  <cp:revision>558</cp:revision>
  <dcterms:modified xsi:type="dcterms:W3CDTF">2016-03-09T01:18:12Z</dcterms:modified>
</cp:coreProperties>
</file>