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5"/>
  </p:notesMasterIdLst>
  <p:sldIdLst>
    <p:sldId id="522" r:id="rId2"/>
    <p:sldId id="387" r:id="rId3"/>
    <p:sldId id="561" r:id="rId4"/>
    <p:sldId id="333" r:id="rId5"/>
    <p:sldId id="459" r:id="rId6"/>
    <p:sldId id="460" r:id="rId7"/>
    <p:sldId id="461" r:id="rId8"/>
    <p:sldId id="523" r:id="rId9"/>
    <p:sldId id="414" r:id="rId10"/>
    <p:sldId id="422" r:id="rId11"/>
    <p:sldId id="543" r:id="rId12"/>
    <p:sldId id="529" r:id="rId13"/>
    <p:sldId id="424" r:id="rId14"/>
    <p:sldId id="544" r:id="rId15"/>
    <p:sldId id="545" r:id="rId16"/>
    <p:sldId id="546" r:id="rId17"/>
    <p:sldId id="547" r:id="rId18"/>
    <p:sldId id="466" r:id="rId19"/>
    <p:sldId id="402" r:id="rId20"/>
    <p:sldId id="524" r:id="rId21"/>
    <p:sldId id="525" r:id="rId22"/>
    <p:sldId id="548" r:id="rId23"/>
    <p:sldId id="526" r:id="rId24"/>
    <p:sldId id="431" r:id="rId25"/>
    <p:sldId id="432" r:id="rId26"/>
    <p:sldId id="467" r:id="rId27"/>
    <p:sldId id="468" r:id="rId28"/>
    <p:sldId id="530" r:id="rId29"/>
    <p:sldId id="531" r:id="rId30"/>
    <p:sldId id="549" r:id="rId31"/>
    <p:sldId id="532" r:id="rId32"/>
    <p:sldId id="550" r:id="rId33"/>
    <p:sldId id="533" r:id="rId34"/>
    <p:sldId id="471" r:id="rId35"/>
    <p:sldId id="534" r:id="rId36"/>
    <p:sldId id="535" r:id="rId37"/>
    <p:sldId id="536" r:id="rId38"/>
    <p:sldId id="537" r:id="rId39"/>
    <p:sldId id="477" r:id="rId40"/>
    <p:sldId id="479" r:id="rId41"/>
    <p:sldId id="551" r:id="rId42"/>
    <p:sldId id="373" r:id="rId43"/>
    <p:sldId id="428" r:id="rId44"/>
    <p:sldId id="437" r:id="rId45"/>
    <p:sldId id="438" r:id="rId46"/>
    <p:sldId id="439" r:id="rId47"/>
    <p:sldId id="440" r:id="rId48"/>
    <p:sldId id="480" r:id="rId49"/>
    <p:sldId id="441" r:id="rId50"/>
    <p:sldId id="442" r:id="rId51"/>
    <p:sldId id="552" r:id="rId52"/>
    <p:sldId id="443" r:id="rId53"/>
    <p:sldId id="445" r:id="rId54"/>
    <p:sldId id="553" r:id="rId55"/>
    <p:sldId id="554" r:id="rId56"/>
    <p:sldId id="555" r:id="rId57"/>
    <p:sldId id="378" r:id="rId58"/>
    <p:sldId id="482" r:id="rId59"/>
    <p:sldId id="447" r:id="rId60"/>
    <p:sldId id="451" r:id="rId61"/>
    <p:sldId id="452" r:id="rId62"/>
    <p:sldId id="539" r:id="rId63"/>
    <p:sldId id="453" r:id="rId64"/>
    <p:sldId id="519" r:id="rId65"/>
    <p:sldId id="448" r:id="rId66"/>
    <p:sldId id="449" r:id="rId67"/>
    <p:sldId id="456" r:id="rId68"/>
    <p:sldId id="455" r:id="rId69"/>
    <p:sldId id="450" r:id="rId70"/>
    <p:sldId id="484" r:id="rId71"/>
    <p:sldId id="485" r:id="rId72"/>
    <p:sldId id="486" r:id="rId73"/>
    <p:sldId id="487" r:id="rId74"/>
    <p:sldId id="490" r:id="rId75"/>
    <p:sldId id="491" r:id="rId76"/>
    <p:sldId id="492" r:id="rId77"/>
    <p:sldId id="493" r:id="rId78"/>
    <p:sldId id="494" r:id="rId79"/>
    <p:sldId id="495" r:id="rId80"/>
    <p:sldId id="496" r:id="rId81"/>
    <p:sldId id="556" r:id="rId82"/>
    <p:sldId id="497" r:id="rId83"/>
    <p:sldId id="499" r:id="rId84"/>
    <p:sldId id="500" r:id="rId85"/>
    <p:sldId id="501" r:id="rId86"/>
    <p:sldId id="502" r:id="rId87"/>
    <p:sldId id="503" r:id="rId88"/>
    <p:sldId id="504" r:id="rId89"/>
    <p:sldId id="505" r:id="rId90"/>
    <p:sldId id="557" r:id="rId91"/>
    <p:sldId id="542" r:id="rId92"/>
    <p:sldId id="506" r:id="rId93"/>
    <p:sldId id="507" r:id="rId94"/>
    <p:sldId id="508" r:id="rId95"/>
    <p:sldId id="558" r:id="rId96"/>
    <p:sldId id="509" r:id="rId97"/>
    <p:sldId id="510" r:id="rId98"/>
    <p:sldId id="517" r:id="rId99"/>
    <p:sldId id="512" r:id="rId100"/>
    <p:sldId id="513" r:id="rId101"/>
    <p:sldId id="514" r:id="rId102"/>
    <p:sldId id="559" r:id="rId103"/>
    <p:sldId id="560" r:id="rId10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66"/>
    <a:srgbClr val="3114AC"/>
    <a:srgbClr val="E46C0A"/>
    <a:srgbClr val="161B88"/>
    <a:srgbClr val="98B954"/>
    <a:srgbClr val="FFFFCC"/>
    <a:srgbClr val="CCFF33"/>
    <a:srgbClr val="99CC00"/>
    <a:srgbClr val="99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7" autoAdjust="0"/>
    <p:restoredTop sz="98667" autoAdjust="0"/>
  </p:normalViewPr>
  <p:slideViewPr>
    <p:cSldViewPr>
      <p:cViewPr varScale="1">
        <p:scale>
          <a:sx n="101" d="100"/>
          <a:sy n="101" d="100"/>
        </p:scale>
        <p:origin x="-708" y="-84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897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  <p:sldLayoutId id="2147483660" r:id="rId6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99792" y="1923678"/>
            <a:ext cx="6559145" cy="154657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抓住关键，把三大采分点翻译到位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40022"/>
            <a:ext cx="2623384" cy="183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-32" y="1285866"/>
            <a:ext cx="5822958" cy="4124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五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 文言文阅</a:t>
            </a:r>
            <a:r>
              <a:rPr lang="zh-CN" altLang="en-US" sz="1600" b="1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读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：三大</a:t>
            </a:r>
            <a:r>
              <a:rPr lang="zh-CN" altLang="en-US" sz="1600" b="1" smtClean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rPr>
              <a:t>“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分点</a:t>
            </a:r>
            <a:r>
              <a:rPr lang="zh-CN" altLang="en-US" sz="1600" b="1" smtClean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rPr>
              <a:t>”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译到位，文言翻译拿高分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9314"/>
            <a:ext cx="9144000" cy="3798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843558"/>
            <a:ext cx="8424936" cy="373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        文言</a:t>
            </a:r>
            <a:r>
              <a:rPr lang="zh-CN" altLang="en-US" sz="2600" kern="100" dirty="0">
                <a:latin typeface="Times New Roman"/>
                <a:ea typeface="华文细黑"/>
                <a:cs typeface="Times New Roman"/>
              </a:rPr>
              <a:t>翻译考查的固然是全句的翻译，但命题者总是选择那些含有关键词语和带有特殊语法现象</a:t>
            </a: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en-US" sz="2600" kern="100" dirty="0">
                <a:latin typeface="Times New Roman"/>
                <a:ea typeface="华文细黑"/>
                <a:cs typeface="Times New Roman"/>
              </a:rPr>
              <a:t>词类活用、特殊句式等</a:t>
            </a: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)</a:t>
            </a:r>
            <a:r>
              <a:rPr lang="zh-CN" altLang="en-US" sz="2600" kern="100" dirty="0">
                <a:latin typeface="Times New Roman"/>
                <a:ea typeface="华文细黑"/>
                <a:cs typeface="Times New Roman"/>
              </a:rPr>
              <a:t>的句子来考查，并将其作为评卷的“采分点”。高考常见的三大采分点是：关键实词、关键虚词、特殊句式。考生翻译时必须要强化“采分点”意识，能判断出“采分点”并将其落实到位，这样，翻译才最有价值和意义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309878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300476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285258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56734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1744" y="934608"/>
            <a:ext cx="8130696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臣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近闻澧州进柿木成文，有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太平之道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四字。臣谓前世号称太平者，须是四海晏然，万物得所。方今西羌叛逆，北虏骄悖，凡与四夷连接，无一处无事。而内则百姓困弊，盗贼纵横。昨京西陕西出兵八九千人，捕数百之盗，不能一时翦灭，仅能溃散，然却于别处结集。今张海虽死，而达州军贼已近百人，又杀使臣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其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势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1400" y="181997"/>
            <a:ext cx="8377064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小。兴州又奏八九十人。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州县皇皇，何以存济？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以臣视之，乃是四海骚然，万物失所，实未见太平之象。夫自古帝王，致太平皆自有道。得其道则太平，失其道则危乱。臣视方今，但见其失，未见其得也。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愿陛下忧勤万务，不生逸豫，则二三岁间，渐期修理。</a:t>
            </a:r>
          </a:p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臣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见今年曾进芝草者，今又进瑞木。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窃虑四方相效，争造妖妄。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其所进瑞木，伏乞更不宣示臣寮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indent="1270" algn="r"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选自欧阳修《论澧州瑞木乞不宣示外廷札子》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992978"/>
            <a:ext cx="837706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州县皇皇，何以存济？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 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1400" y="2721170"/>
            <a:ext cx="8377064" cy="114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愿陛下忧勤万务，不生逸豫，则二三岁间，渐期修理。</a:t>
            </a: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★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b="1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544" y="1563638"/>
            <a:ext cx="813069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rgbClr val="00B0F0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srgbClr val="00B0F0"/>
                </a:solidFill>
                <a:latin typeface="Times New Roman"/>
                <a:ea typeface="华文细黑"/>
                <a:cs typeface="Times New Roman"/>
              </a:rPr>
              <a:t>        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各个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州县恐惧不安，靠什么来安顿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措置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这个局面呢？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皇皇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何以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存济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062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419622"/>
            <a:ext cx="8061657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窃虑四方相效，争造妖妄。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1995686"/>
            <a:ext cx="8061657" cy="121674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私下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担心各地效仿他们，争着制造出荒诞离奇的事。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窃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相效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妖妄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77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2448" y="2175212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79046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7504" y="167763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467542" y="626240"/>
            <a:ext cx="8208913" cy="4393782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543" y="158361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25106" y="143143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3568" y="606506"/>
            <a:ext cx="7792909" cy="4481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相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见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的特殊</a:t>
            </a:r>
            <a:r>
              <a:rPr lang="zh-CN" altLang="zh-CN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用法</a:t>
            </a:r>
            <a:endParaRPr lang="en-US" altLang="zh-CN" sz="2400" kern="100" dirty="0" smtClean="0">
              <a:solidFill>
                <a:schemeClr val="bg1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sz="2400" kern="100" dirty="0" smtClean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相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见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这两个常见词，当它们用在动词前，有时有一种特殊用法，即偏指人称，有人叫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偏指代词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。用小公式表示：相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见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)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＋动词＝动词＋人称代词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我、你、他等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)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。如本题译句中的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窃虑四方相效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中的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相效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，可译为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效仿他们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。这种用法在教材中也时常出现，如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于是乘其厉声以呵，则噪而相逐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府吏见丁宁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生孩六月，慈父见背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。即使在今天，这种用法也仍存在，如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见谅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等。翻译时，特别要注意与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互相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相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)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被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见</a:t>
            </a:r>
            <a:r>
              <a:rPr lang="en-US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)</a:t>
            </a:r>
            <a:r>
              <a:rPr lang="en-US" altLang="zh-CN" sz="24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的用法区分开来</a:t>
            </a:r>
            <a:r>
              <a:rPr lang="zh-CN" altLang="zh-CN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solidFill>
                <a:schemeClr val="bg1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699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471" y="195486"/>
            <a:ext cx="8388993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郭劝，字仲褒，郓州须城人。赵元昊袭父位，以劝为官告使，所遗百万，悉拒不受。元昊将山遇率其族来归，且言元昊将反。是冬，元昊果反，遣其使称伪官来。劝视其表函犹称臣，因上奏曰：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元昊虽僭中国名号，然尚称臣，可渐以礼屈之，愿与大臣孰议。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遂落职知齐州。劝性廉俭，居无长物。及再为侍读，曰：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吾起诸生，志不过郡守，今年七十，列侍从，可以归矣。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遂拜章，三上不得谢，赐银使市田宅。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后二年卒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en-US" sz="2400" kern="100" dirty="0" smtClean="0">
                <a:latin typeface="Times New Roman"/>
                <a:ea typeface="华文细黑"/>
                <a:cs typeface="Times New Roman"/>
              </a:rPr>
              <a:t>　　　　　　　　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选自《宋史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郭劝传》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813281"/>
            <a:ext cx="8305934" cy="1707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元昊虽僭中国名号，然尚称臣，可渐以礼屈之，愿与大臣孰议。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0522" y="1923678"/>
            <a:ext cx="8305934" cy="170687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赵元昊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虽然冒用中原王朝的名号，但还自称为臣，可以逐步用礼来收服他，希望皇上和大臣仔细商议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rgbClr val="E36C0A"/>
              </a:solidFill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僭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屈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孰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，句意通顺。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38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1136096"/>
            <a:ext cx="8305934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遂拜章，三上不得谢，赐银使市田宅。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656960"/>
            <a:ext cx="8305934" cy="170687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于是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拜呈表章，三次上表也不得辞官，赏赐他银两让他买田地和住宅。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拜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谢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市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，句意通顺。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75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0910" y="2723991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79046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35496" y="356502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395534" y="814979"/>
            <a:ext cx="8294467" cy="3917011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5" y="347100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39552" y="339502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11560" y="915566"/>
            <a:ext cx="7870838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反训词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古汉语中，同一词语在不同的语言环境里可以表达出正反对立的两个意思，这种词叫反训词。如本题译句中的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赐银使市田宅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中的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市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，在这里是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买入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义，在别的语境中又有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卖出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义。这样的词语还有①诂：买或卖。②置：置办或放弃。③报：报恩或报仇。④从：跟随或率领。⑤纳：收进或交出。⑥迁：升官或降职</a:t>
            </a:r>
            <a:r>
              <a:rPr lang="zh-CN" altLang="en-US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500" kern="100" dirty="0" smtClean="0">
              <a:solidFill>
                <a:schemeClr val="bg1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036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95486"/>
            <a:ext cx="8305934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郭劝，字仲褒，郓州须城人。赵元昊世袭父亲的封爵，任命郭劝为官告使，送给郭劝百万资财，郭劝全都拒绝接受。赵元昊部将山遇率宗族来投奔，并说赵元昊准备反叛。这年冬天，赵元昊果然反叛，派遣他的使臣以他自封官职身份前来。郭劝看他携带的表章上还自称臣，就上奏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赵元昊虽然冒用中原王朝的名号，但还自称为臣，可以逐步用礼来收服他，希望皇上和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大臣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11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0522" y="769422"/>
            <a:ext cx="8305934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仔细商议。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结果被降职为齐州知州。郭劝廉洁节俭，家中没有多余的财物。待到他再次任侍读，说：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我是太学生出身，志向不过是成为太守，现在我七十岁，在皇帝侍从的行列中，可以告老回乡了。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于是拜呈表章，三次上表也不得辞官，赏赐他银两让他买田地和住宅。两年后去世。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49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-1798"/>
            <a:ext cx="8388993" cy="52378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indent="7200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四年七月，高祖崩，上</a:t>
            </a: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指炀皇帝</a:t>
            </a: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即皇帝位于仁寿宫。</a:t>
            </a:r>
            <a:endParaRPr lang="zh-CN" altLang="zh-CN" sz="2500" kern="100" dirty="0" smtClean="0">
              <a:latin typeface="宋体"/>
              <a:cs typeface="Courier New"/>
            </a:endParaRPr>
          </a:p>
          <a:p>
            <a:pPr indent="7200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以天下承平日久，士马全盛，慨然慕秦皇、汉武之事，乃盛治宫室，穷极侈靡，召募行人，分使绝域。诸蕃至者，厚加礼赐，有不恭命，以兵击之。</a:t>
            </a:r>
            <a:r>
              <a:rPr lang="zh-CN" altLang="zh-CN" sz="2500" u="heavy" kern="100" dirty="0" smtClean="0">
                <a:latin typeface="Times New Roman"/>
                <a:ea typeface="华文细黑"/>
                <a:cs typeface="Times New Roman"/>
              </a:rPr>
              <a:t>课天下富室，益市武马，匹直十余万，富强坐是冻馁者十家而九。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帝性多诡谲，所幸之处，不欲人知。每之一所，郡县官人，竞为献食，丰厚者进擢，疏俭者获罪。奸吏侵渔，人不聊生，人饥相食，邑落为墟，上不之恤也。</a:t>
            </a:r>
            <a:r>
              <a:rPr lang="zh-CN" altLang="zh-CN" sz="2500" u="heavy" kern="100" dirty="0" smtClean="0">
                <a:latin typeface="Times New Roman"/>
                <a:ea typeface="华文细黑"/>
                <a:cs typeface="Times New Roman"/>
              </a:rPr>
              <a:t>黎庶愤怨，天下土崩，至于就擒，而犹未之寤也。</a:t>
            </a:r>
            <a:r>
              <a:rPr lang="en-US" altLang="zh-CN" sz="2500" kern="100" dirty="0" smtClean="0">
                <a:latin typeface="Times New Roman"/>
                <a:ea typeface="华文细黑"/>
                <a:cs typeface="Times New Roman"/>
              </a:rPr>
              <a:t>                                                  </a:t>
            </a: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选自《隋书》</a:t>
            </a: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280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31479" y="1230888"/>
            <a:ext cx="8388993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课天下富室，益市武马，匹直十余万，富强坐</a:t>
            </a: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是</a:t>
            </a:r>
            <a:endParaRPr lang="en-US" altLang="zh-CN" sz="2600" b="1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冻馁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者十家而九。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2600" b="1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黎庶愤怨，天下土崩，至于就擒，而犹未之寤也</a:t>
            </a: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b="1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b="1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5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2600" b="1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94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0910" y="2874298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229353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35496" y="506809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395534" y="965286"/>
            <a:ext cx="8294467" cy="3340947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5" y="497407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39552" y="489809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00665" y="1013577"/>
            <a:ext cx="771575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课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zh-CN" altLang="en-US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义项</a:t>
            </a:r>
            <a:endParaRPr lang="en-US" altLang="zh-CN" sz="2500" kern="100" dirty="0" smtClean="0">
              <a:solidFill>
                <a:schemeClr val="bg1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课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是人物传记中的常见词，其义项有三个：一是有关学习的，如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工作、功课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考核、督促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；二是有关赋税的，如</a:t>
            </a:r>
            <a:r>
              <a:rPr lang="zh-CN" altLang="en-US" sz="2500" kern="100" dirty="0" smtClean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征收赋税</a:t>
            </a:r>
            <a:r>
              <a:rPr lang="zh-CN" altLang="en-US" sz="2500" kern="100" dirty="0" smtClean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</a:t>
            </a:r>
            <a:r>
              <a:rPr lang="zh-CN" altLang="en-US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如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本题译句中的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课天下富室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en-US" altLang="zh-CN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)</a:t>
            </a:r>
            <a:r>
              <a:rPr lang="zh-CN" altLang="en-US" sz="25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、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赋税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；三是有关占卜的，如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占卜</a:t>
            </a:r>
            <a:r>
              <a:rPr lang="zh-CN" altLang="en-US" sz="25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5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等。</a:t>
            </a:r>
            <a:endParaRPr lang="en-US" altLang="zh-CN" sz="2500" kern="100" dirty="0" smtClean="0">
              <a:solidFill>
                <a:schemeClr val="bg1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68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30891" y="779483"/>
            <a:ext cx="8273557" cy="3016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平时翻译中，你有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意识吗？能判断出所给句子中的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吗？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翻译有三大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，你哪方面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翻译较强？为什么？哪方面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采分点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翻译较弱？为什么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3986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2885" y="1818411"/>
            <a:ext cx="7416751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愿陛下忧勤万务，不生逸豫，则二三岁间，渐期修理。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1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935155"/>
            <a:ext cx="7632848" cy="1971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该答案失分主要在未译准关键实词，如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字漏译，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逸豫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意译为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犹豫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字未落实。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修理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只能算是蒙对，勉强得</a:t>
            </a:r>
            <a:r>
              <a:rPr lang="en-US" altLang="zh-CN" sz="2400" kern="100" dirty="0">
                <a:latin typeface="Times New Roman"/>
                <a:ea typeface="华文细黑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分。考场落实关键实词，一要靠积累，二要结合语境推断。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\\常先平\d\常先平\源文件\二轮\语文\江苏专用\苏7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3335" y="1059582"/>
            <a:ext cx="46225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567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035624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忧勤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逸豫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两个关键实词译得准，而对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修理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两个关键实词则大而化之，未能结合语境准确翻译。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\\常先平\d\常先平\源文件\二轮\语文\江苏专用\苏8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9582"/>
            <a:ext cx="504886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438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035624"/>
            <a:ext cx="7632848" cy="14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忧勤万务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逸豫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修理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译得准确，但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字未落实。其实，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在这里应是一个动词，其义项现在仍在用，为什么译不出来呢？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 descr="\\常先平\d\常先平\源文件\二轮\语文\江苏专用\苏9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6389"/>
            <a:ext cx="4842660" cy="93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560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-108520" y="239529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2867449"/>
            <a:ext cx="8773761" cy="1964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得实词者，得翻译之天下。诚哉斯言！该答案能把句中最关键的实词</a:t>
            </a:r>
            <a:r>
              <a:rPr lang="en-US" altLang="zh-CN" sz="2400" kern="100" dirty="0"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含单音节词和双音节的词、多义实词、古今异义词及活用词</a:t>
            </a:r>
            <a:r>
              <a:rPr lang="en-US" altLang="zh-CN" sz="2400" kern="100" dirty="0">
                <a:latin typeface="Times New Roman"/>
                <a:ea typeface="华文细黑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译得准确，说明该考生平时积累得好，结合语境译得好。总之，采分点意识强，又能翻译到位，这是成功翻译的不二法门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696" y="240509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6550" y="391999"/>
            <a:ext cx="8167898" cy="21077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-36512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 descr="\\常先平\d\常先平\源文件\二轮\语文\江苏专用\苏10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71550"/>
            <a:ext cx="5154626" cy="156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051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3612" y="969535"/>
            <a:ext cx="8148828" cy="2826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希望陛下操心国事、勤于政务，不生安乐之心，那么两三年之内，可以期望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有希望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逐步把天下治理好。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得分点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忧勤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，忧愁劳苦；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逸豫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，安乐；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，期望；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修理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，治理得好、处理政务合宜。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230438"/>
            <a:ext cx="8388993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我近来听说澧州进献柿木，上面长成了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太平之道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四个字。我认为前代号称的太平之世，必须是全国安定，各种政事都处置得恰当顺畅。现如今西夏反叛，契丹骄横，凡是跟外族交界的地方，没有一处不发生动乱。而且在国内百姓困苦艰难，盗贼四处惹事。前些日子京西、陕西派出八九千官兵，抓捕几百名盗贼，不能一下子消灭，只能把他们打散，然而这些盗贼又在别的地方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集结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0918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5536" y="225179"/>
            <a:ext cx="8388993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了。现在张海虽被打死，但达州造反的士兵已接近百人，还杀了朝廷使臣，他们的势头不小。兴州也向朝廷报告有八九十名盗贼。各个州县恐惧不安，靠什么来安顿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措置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个局面呢？在我看来，现在竟是全国混乱，大小政事的处置都有失误和不当，实在没有看到什么太平盛世的景象。自古以来帝王的治理要达到天下太平，都各自有治国之道。得道就天下太平，失道就会出现危险和混乱。我观察现在的形势，只见到失误，没有见到恰当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和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618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0751" y="627534"/>
            <a:ext cx="8223697" cy="36794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顺畅的施政。希望陛下操心国事、勤于政务，不生安乐之心，那么两三年之内，可以期望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有希望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逐步把天下治理好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我看到今年有进献芝草的，现在又有人进献瑞木。私下担心各地效仿他们，争着制造出荒诞离奇的事。澧州进献的瑞木，我恳求再不要给臣僚们传观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40000"/>
              </a:lnSpc>
            </a:pP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1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39552" y="1461366"/>
            <a:ext cx="7784106" cy="17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课天下富室，益市武马，匹直十余万，富强坐是冻馁者十家而九。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3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087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271576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4816" y="3307484"/>
            <a:ext cx="7786268" cy="56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该考生根本不懂句中关键词语的意思，只是机械硬译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725565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5234" y="968064"/>
            <a:ext cx="7807858" cy="17477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52172" y="91556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 descr="\\常先平\d\常先平\源文件\二轮\语文\江苏专用\扫描114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6142" y="1563638"/>
            <a:ext cx="517482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7014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2493543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6347" y="3095307"/>
            <a:ext cx="8396133" cy="55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该答案译对了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坐是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得分点，后三句句意基本正确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9712" y="2503342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0566" y="824048"/>
            <a:ext cx="7735850" cy="17477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07504" y="771550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6" name="Picture 2" descr="\\常先平\d\常先平\源文件\二轮\语文\江苏专用\扫描115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88782"/>
            <a:ext cx="4729808" cy="92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1464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79712" y="2395672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566" y="541349"/>
            <a:ext cx="7735850" cy="18917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5555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2285" y="3003798"/>
            <a:ext cx="7864131" cy="1075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该答案译对了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坐是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三个得分点，句意正确，但对句中定语后置句未译到位。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pic>
        <p:nvPicPr>
          <p:cNvPr id="7170" name="Picture 2" descr="\\常先平\d\常先平\源文件\二轮\语文\江苏专用\扫描116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36923"/>
            <a:ext cx="497023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4413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322674"/>
            <a:ext cx="8064896" cy="2041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141962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4" name="Picture 2" descr="\\常先平\d\常先平\源文件\二轮\语文\江苏专用\扫描117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9154" y="1963250"/>
            <a:ext cx="5791158" cy="125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139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-36512" y="69954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3191" y="1164026"/>
            <a:ext cx="8347933" cy="315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原句翻译起来较难。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坐是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相对容易，像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征税</a:t>
            </a:r>
            <a:r>
              <a:rPr lang="en-US" altLang="zh-CN" sz="2600" kern="100" dirty="0"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多义词义项的确定、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增加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扩充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讲都是难点。该句还有一个得分点，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富强坐是冻馁者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是个定语后置句，因为它相对较冷、较隐蔽，所以几乎没有学生能识别出来。该答案能得满分实属不易。另外，该答案注意补上主语的好习惯也值得肯定。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07704" y="709341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5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64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9471" y="968702"/>
            <a:ext cx="8388993" cy="282718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向天下的富人征收重税，大量购买军马，每匹马价值十余万两，因此而受冻挨饿的富强之家十有其九。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、定语后置句各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分；大意对，语句通顺得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分；文意不对得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7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635646"/>
            <a:ext cx="7519253" cy="12126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黎庶愤怨，天下土崩，至于就擒，而犹未之寤也。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3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84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206852" y="2571750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3148086"/>
            <a:ext cx="7632848" cy="100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该答案译出了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黎庶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这个点，也译出了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字，但因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天下土崩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语意错而扣分。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2151068" y="2581549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2574" y="824048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79512" y="824048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18" name="Picture 2" descr="\\常先平\d\常先平\源文件\二轮\语文\江苏专用\扫描118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97285"/>
            <a:ext cx="5083897" cy="93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53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79512" y="2613634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6228" y="3226954"/>
            <a:ext cx="7632848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该答案译出了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黎庶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得分点，语意正确，但因其中的宾语前置句未译出而失去</a:t>
            </a:r>
            <a:r>
              <a:rPr lang="en-US" altLang="zh-CN" sz="2400" kern="100" dirty="0">
                <a:latin typeface="Times New Roman"/>
                <a:ea typeface="华文细黑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分，甚为可惜。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3728" y="2623433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4582" y="656107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24180" y="603609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42" name="Picture 2" descr="\\常先平\d\常先平\源文件\二轮\语文\江苏专用\扫描119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23689"/>
            <a:ext cx="5373819" cy="91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348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7504" y="23557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867449"/>
            <a:ext cx="8183446" cy="1964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否定句中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作宾语前置时特别容易被当作结构助词而不译，虽说这一句式特点不难理解，但临场翻译最易被忽视，从而译不出来而失分。该答案能在众多答案中脱颖而出，不能不说明该考生对这个句式的精准识别，翻译得到位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1720" y="2391762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5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566" y="339502"/>
            <a:ext cx="7591834" cy="20162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411509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66" name="Picture 2" descr="\\常先平\d\常先平\源文件\二轮\语文\江苏专用\扫描120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650" y="1040574"/>
            <a:ext cx="5495630" cy="109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0489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059582"/>
            <a:ext cx="8305934" cy="282635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百姓愤怒怨恨，国家土崩瓦解，到了被人擒获的地步，他却仍没有觉悟到这一点。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大意对，语句通顺得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黎庶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寤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、宾语前置各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分；文意不对得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分；最后一句补出主语。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68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2530" y="195486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四年七月，高祖驾崩，隋炀帝在仁寿宫即位。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为天下长期安定，兵马强盛，隋炀帝意气风发仰慕秦始皇、汉武帝的功业，就大量地兴建宫室，极尽奢靡华丽；招募使者，出使边远邦国。那些邦国听命而来的，就赏赐给丰厚的礼品；有不听命令的，就派兵攻打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向天下的富人征收重税，大量购买军马，每匹马价值十余万两，因此而受冻挨饿的富强之家十有其九。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皇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729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769422"/>
            <a:ext cx="8305934" cy="33865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上生性诡诈，所到之处，不想让人知道。他每到一个地方，地方官员都争着向他进献食物，进献丰厚的就被提拔，进献微薄的就会被判罪。贪官污吏鱼肉百姓，老百姓无法生活，以至人吃人，村庄变为废墟，皇上对此毫不怜悯。百姓愤怒怨恨，国家土崩瓦解，到了被人擒获的地步，他却仍没有觉悟到这一点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5" name="椭圆 4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燕尾形 5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53716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823296"/>
            <a:ext cx="8223697" cy="419672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一、关键实词的突破之道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审题要审出关键实词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说到审题，似乎与文言翻译不搭界。其实，文言翻译也有个审题问题。所谓文言翻译审题，就是一审语境，审该句的外部语境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上下文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，审该句的内部语境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句意重点和句间关系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；二审采分点，只有审出采分点，才知道在哪里应该格外注意，才能得分。就实词而言，哪些实词可能成为采分点呢？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xmlns="" val="30636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471" y="646576"/>
            <a:ext cx="8388993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从词性上看，首先是动词，其次是形容词、名词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从频率上看，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120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个常用实词和其他次常用实词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以课本出现的居多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常作为采分点。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从特殊性来看，与现代汉语同形的词语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前进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亲信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可能是重要实词；用其本来意思实在讲不通的通假字可能是重要实词；符合活用规律的词语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如两个名词连用，主谓之间的名词，带了宾语的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名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18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347614"/>
            <a:ext cx="8472883" cy="22670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词、形容词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可能是重要实词；较难理解，需要借助推断的实词可能是重要实词。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在确认这些实词为采分点后，就用一些特殊符号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如着重号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标出，以便在翻译中落实。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83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123478"/>
            <a:ext cx="8223697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Times New Roman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宋体"/>
                <a:ea typeface="Times New Roman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五类关键实词译到位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碰到通假字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译出本字本义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通假字虽然不常出现在翻译中，但是准确识别并翻译到位是翻译的一种重要能力。能否译出通假字的本字本义，关键在于识别。翻译时，如果照某字的一般意义翻译不通，就应该考虑该字是不是通假字。而要找出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的是何字，则大多需要从该字的同音字或形近字上去考虑。找出本字后翻译出来，如果觉得它很合乎语境，那就说明译对了这个得分点。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82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417" y="158430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指传主孙程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传召诸尚书使收景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指阎景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。尚书郭镇时卧病，闻之，即率直宿羽林出南止车门，逢景从吏士，拔白刃，呼白：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无干兵。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镇即下车，持节诏之。景曰：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何等诏？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因斫镇，不中。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镇引剑击景堕车，左右以戟叉其匈，遂禽之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选自《后汉书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孙程传》，有删改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759" y="1169648"/>
            <a:ext cx="8223697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郭镇拔剑击刺阎景，阎景从车上摔下来，左右羽林军用戟叉住阎景的胸脯，于是擒获了他。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匈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，通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胸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，胸脯；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，通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擒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宋体"/>
                <a:ea typeface="华文细黑"/>
                <a:cs typeface="Times New Roman"/>
              </a:rPr>
              <a:t>，擒获。</a:t>
            </a:r>
          </a:p>
        </p:txBody>
      </p:sp>
    </p:spTree>
    <p:extLst>
      <p:ext uri="{BB962C8B-B14F-4D97-AF65-F5344CB8AC3E}">
        <p14:creationId xmlns:p14="http://schemas.microsoft.com/office/powerpoint/2010/main" xmlns="" val="44008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9512" y="126375"/>
            <a:ext cx="872962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碰到多义词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语境确定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重要实词虽然有许多义项，但在具体句子中只能有一个义项切合。因此，要学会利用上下文的具体语境来确定该实词的准确义项。在语境中确定多义词的义项，特别要注意一词中几个相近而又易混的义项。如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爱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字，义项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爱护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爱怜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爱惜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较难区分；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坐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字，义项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犯罪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判罪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易混；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治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字，何时作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治理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，何时作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治理得好、天下太平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等。不管多么易混，只要真正到了语境中，就只有一个义项是最恰当的。这时，也只有细辨语境，代入检验来确定了。记住：只要把词放在句中理解，把句放在段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篇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中读，一切问题皆有可能解决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697414"/>
            <a:ext cx="8388993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2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詹体仁，字元善，建宁浦城人。移守鄂州，除司农卿，复总湖广饷事。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时岁凶艰食，即以便宜发廪振救而后以闻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u="heavy" kern="100" dirty="0" smtClean="0">
                <a:latin typeface="Times New Roman"/>
                <a:ea typeface="华文细黑"/>
                <a:cs typeface="Times New Roman"/>
              </a:rPr>
              <a:t> 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周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必大当国，体仁尝疏荐三十余人，皆当世知名士。</a:t>
            </a:r>
            <a:endParaRPr lang="zh-CN" altLang="zh-CN" sz="1050" u="heavy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915566"/>
            <a:ext cx="8472883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时岁凶艰食，即以便宜发廪振救而后以闻。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1045" y="1448197"/>
            <a:ext cx="8472883" cy="11467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当时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年成不好百姓难以吃饱，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詹体仁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就自行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主张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</a:t>
            </a: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打开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粮仓救济百姓，过后才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把这件事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上报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皇上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528" y="2571750"/>
            <a:ext cx="8472883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解释为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年成不好、闹饥荒、歉收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便宜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解释为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自作主张、自行处理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补充为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让上级知道、让上级闻之、让朝廷知道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62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915566"/>
            <a:ext cx="8472883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周必大当国，体仁尝疏荐三十余人，皆当世知名士。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5581" y="1496136"/>
            <a:ext cx="8472883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　　　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周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必大主持国事，詹体仁曾上疏推荐三十多人，都是当时的知名之士。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528" y="2571750"/>
            <a:ext cx="8472883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当国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解释为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主持国事、执政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作动词，解释为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上疏、上书、上奏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，或活用为状语，解释为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用文书、用奏折、用奏章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等；判断句。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04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-20538"/>
            <a:ext cx="8388993" cy="50669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碰到活用词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语法判断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翻译含有词类活用的句子也是命题者特别关注的一项内容。碰到活用词，其法有二：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一是根据语法准确判断。首先要学会语法分析。如名词活用为动词，有多种语法特征：两个名词连用，其一必活用为动词；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前或后的名词必活用为动词；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后、副词后的名词必活用为动词，等等。然后再联系具体语境进行分析，确定其词类活用的类型，并据此推断其意义。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37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9471" y="123478"/>
            <a:ext cx="8388993" cy="48420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二是译到位。何谓译到位？即必须用一套用语把它在语境中的词性连同词义译出来。例如，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名词活用为动词，有两种译法。一是换词法，用现代汉语的动词去换古汉语的名词。如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左右欲刃相如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刃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。二是扩充法，将原单音节名词扩充为一个现代汉语双音节动词。如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沛公军霸上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驻军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名词作状语，一般要带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在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像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的词语。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名词、动词和形容词的使动、意动用法，可译为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使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动词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认为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动词、形容词活用为名词，必须在其后加上相应的名词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人或物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87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42530" y="302446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3.(2015·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福建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苞以十月下旬至家，留八日，便饥驱宣、歙，间入泾河。路见左右高峰刺天，水清泠见底，崖岩参差万叠，风云往还，古木、奇藤、修篁郁盘有生气。聚落居人，貌甚闲暇。因念古者庄周、陶潜之徒，逍遥纵脱，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岩居而川观，无一事系其心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选自清代方苞《与王昆绳书》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109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1347614"/>
            <a:ext cx="7747094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在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山岩上居住，在河岸边观水，没有一件事能束缚他们的心怀。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岩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川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，名词活用为状语；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，束缚。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90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430552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4.(2014·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湖南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孟祥尝结庐数椽，覆以白茅，不事华饰，惟粉垩其中，宛然雪屋也。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既落成，而天适雨雪，遂以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雪屋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名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之。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选自明代杜琼《雪屋记》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endParaRPr lang="zh-CN" altLang="zh-CN" sz="1050" kern="100" dirty="0" smtClean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，恰好；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，名词活用为动词，下雨；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，名词活用为动词，给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命名。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352" y="2071176"/>
            <a:ext cx="8305934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            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房屋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已经建成，天上正好下起了雪，于是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用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雪屋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给它命名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9217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569308"/>
            <a:ext cx="8305934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碰到古今异义词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区别、拆分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古今异义词是十分重要的得分点，考试中将其设为采分点的频率相当高。它有两种情况：一是单音节的同形异义词，如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谷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等，译时要特别把其古今义区别开来，千万不要以今释古；二是类似今天双音节词的同形异义词，如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祖父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妻子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其实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等，一般情况下要把它当成两个词拆分开来翻译。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10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759" y="302446"/>
            <a:ext cx="8223697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5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49530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千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山在辽阳城南六十里，秀峰叠嶂，绵亘数百里。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嘉靖丁亥，予戍抚顺，丙申迁盖州，道出辽阳，乃与同志徐、刘二子游焉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峰危险，徐、刘二子浮白引满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意斟满酒一口气喝完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，其间适有吹笳者，声振林樾，闻之愀然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49530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选自明代程启充《游千山记》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39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7544" y="497300"/>
            <a:ext cx="8061657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嘉靖丁亥，予戍抚顺，丙申迁盖州，道出辽阳，乃与同志徐、刘二子游焉。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，名词活用为动词，取道；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同志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，古今异义词，志同道合；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，之。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1585786"/>
            <a:ext cx="8061657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嘉靖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丁亥年，我在抚顺戍守，丙申年又调到盖州，来到了辽阳，才得以与志同道合的徐、刘两位先生到那里游玩。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06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7544" y="483518"/>
            <a:ext cx="8061657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东峰危险，徐、刘二子浮白引满，其间适有吹笳者，声振林樾，闻之愀然。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危险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，古今异义词，高耸险峻；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，恰好；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愀然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，悲伤的样子。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1585786"/>
            <a:ext cx="8061657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东面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的山峰高耸险峻，徐、刘两位先生斟满酒一口气喝完，在此期间正好有一个吹奏胡笳的人，乐声振动树林，听到这种乐声让人感到凄楚神伤。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95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497300"/>
            <a:ext cx="8305934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碰到疑难词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——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多方推断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考场翻译中一定会碰到疑难词。命题者是想用这些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拦路虎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来考查考生的语境把握和推断能力。对此，不要紧张，相信依据语境和平日的积累一定会有解决的办法。只要能联系语境，善用多种推断方法，一定会准确译出这些疑难词。如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丰子韬以选尚公主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一句中的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，虽其义陌生，但根据句境可以推断为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娶妻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15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106752"/>
            <a:ext cx="8305934" cy="4841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疑难词有以下两种情况需好好处理：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该字或其义极其陌生，但调动平时的积累或结合语境一定可以推断出来。如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毁淫祠数百区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一句中的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，就可联系课文《岳阳楼记》中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淫雨霏霏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多余、过多的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义项，推断该处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淫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多余的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滥建的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意思。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该字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或词语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理解困难因文化常识积累不够所致，此时必须积累文化常识。如古人名字称谓知识，或专有名词，如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致仕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指官员退休等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。通常表现是不懂古人名字称谓而强行翻译。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92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42530" y="134555"/>
            <a:ext cx="8305934" cy="321318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6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(2015·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江苏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君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指传主欧阳发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治官无大小，不苟简，所创立，后人不能更。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其著书有《古今系谱图》《国朝二府年表》《年号录》，其未成者尚数十篇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选自宋代张耒《欧阳伯和墓志铭》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2174" y="3350269"/>
            <a:ext cx="8142274" cy="16527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治官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3363838"/>
            <a:ext cx="8142274" cy="107587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欧阳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发担任官职无论大小，都不草率简略，创立的东西，后来的人不能更改。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43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302446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二、关键虚词的突破之道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高频虚词：格外留心，确保翻译到位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所谓高频虚词，是指在翻译中被设为采分点频率较高的虚词，主要有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四个。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频率最高，在语境中，主要译准其介词义，如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拿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把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根据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凭借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等义项；译准其连词义，如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。另有实词义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率领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也不可忽视。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，翻译中考查较多的是其指示代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词义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78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339502"/>
            <a:ext cx="8142274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那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那些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，活用为第一人称的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自己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；另一重点是其语气副词义，如表示推测的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大概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，表示反问的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难道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，表示期许的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可要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一定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，表示婉商的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还是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等，这些都需要结合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其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在句中的位置及语境准确译出。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因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，主要考查的是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就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趁机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通过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用来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等义项在语境中的确定。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乃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，主要是语境中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才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竟然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却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三个义项的辨析。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792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2860" y="123478"/>
            <a:ext cx="8557612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7.(2015·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重庆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楚俗信巫不信医，自三代以来为然，今为甚。凡疾不计久近浅深，药一入口不效，即屏去。至于巫，反覆十数不效，不悔，且引咎痛自责，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殚其财，竭其力，卒不效，且死，乃交责之曰，是医之误，而用巫之晚也</a:t>
            </a:r>
            <a:r>
              <a:rPr lang="zh-CN" altLang="zh-CN" sz="24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u="heavy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选自元代揭</a:t>
            </a:r>
            <a:r>
              <a:rPr lang="zh-CN" altLang="zh-CN" sz="2400" kern="100" dirty="0">
                <a:latin typeface="宋体"/>
                <a:ea typeface="华文细黑"/>
                <a:cs typeface="宋体"/>
              </a:rPr>
              <a:t>傒</a:t>
            </a:r>
            <a:r>
              <a:rPr lang="zh-CN" altLang="zh-CN" sz="2400" kern="100" dirty="0">
                <a:latin typeface="仿宋_GB2312"/>
                <a:ea typeface="华文细黑"/>
                <a:cs typeface="仿宋_GB2312"/>
              </a:rPr>
              <a:t>斯《赠医者汤伯高序》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endParaRPr lang="en-US" altLang="zh-CN" sz="24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卒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且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乃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5581" y="3435846"/>
            <a:ext cx="8472883" cy="10525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用尽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他们的钱财，耗尽他们的精力，最终不见效，将要死了，反而相互指责说，这是医生的失误，而找巫师太晚了。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09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302446"/>
            <a:ext cx="814227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8.(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史弼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迁河东太守，受诏当举孝廉，弼知多权贵请托，乃豫敕断绝书属。中常侍侯览果遣诸生赍书请之，积日不得通。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生乃以它事谒弼，而因达览书。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弼大怒曰：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太守忝荷重任，当选士报国，尔何人而伪诈无状！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命左右引出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　　　　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选自《后汉书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史弼》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谒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2174" y="3082043"/>
            <a:ext cx="8142274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诸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生就用其他的事为借口拜见史弼，于是趁机送上了侯览的书信。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82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53171"/>
            <a:ext cx="8258252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可译可不译的虚词：细心区分，当译则译，不当译则删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有一部分虚词，兼有结构或语气助词和其他词性，如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等，其结构、语气助词一般情况下皆可不译，但不能把其他词性义当作助词而不译。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这里，尤其要留心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。焉：作为句中或句末语气助词时，可不译；但当放在动词后面作代词或兼词时，有实义，必须译出。者：主要有两个义项，一是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作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55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2174" y="1347614"/>
            <a:ext cx="8142274" cy="22661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代词，可译为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“……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的人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事、地方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；二是作助词，表句中停顿，与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也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构成判断，或作定语后置的标志，不必译出。这两种词义、词性，在翻译中尤其要仔细辨析，不可当译不译，或不当译而硬译。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4929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51470"/>
            <a:ext cx="8061657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indent="1270" algn="r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9.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卫兹，有大节，不应三公之辟。太祖之初至陈留，兹曰：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平天下者，必此人也。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太祖亦异之，数诣兹议大事。从讨董卓，战于荥阳而卒。</a:t>
            </a:r>
            <a:r>
              <a:rPr lang="zh-CN" altLang="zh-CN" sz="2500" u="heavy" kern="100" dirty="0">
                <a:latin typeface="Times New Roman"/>
                <a:ea typeface="华文细黑"/>
                <a:cs typeface="Times New Roman"/>
              </a:rPr>
              <a:t>太祖每涉郡境，辄遣使祠焉。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选自《三国志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魏书》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25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endParaRPr lang="en-US" altLang="zh-CN" sz="25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5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5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涉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祠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焉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涉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到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去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亦可。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3045107"/>
            <a:ext cx="8061657" cy="1038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5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5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太祖</a:t>
            </a:r>
            <a:r>
              <a:rPr lang="en-US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曹操</a:t>
            </a:r>
            <a:r>
              <a:rPr lang="en-US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每次从郡境内经过，必定派遣使者前去祭拜他</a:t>
            </a:r>
            <a:r>
              <a:rPr lang="en-US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卫兹</a:t>
            </a:r>
            <a:r>
              <a:rPr lang="en-US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5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34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791" y="1059582"/>
            <a:ext cx="8061657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10.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张署</a:t>
            </a:r>
            <a:r>
              <a:rPr lang="en-US" altLang="zh-CN" sz="2600" u="heavy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改河南令，而河南尹适君平生所不好者。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君年且老，当日日拜走仰望阶下，不得已就官。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，恰恰、正好；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2791" y="2139702"/>
            <a:ext cx="8061657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            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张署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改任河南令，然而河南府尹正是他一生所不喜欢的人。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13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77416" y="692481"/>
            <a:ext cx="8061657" cy="36794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常见副词：除表敬谦外，意思实在，当须译出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文言虚词主要包括连词、介词、副词、助词。其中副词，尤其是常用副词，在翻译中出现频率高，定为采分点的不少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。常见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常用的副词主要有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：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表程度：少、稍、略，愈、益、弥、更，最、极、甚、残、太、至、尤、良、大、绝、特、颇。</a:t>
            </a: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57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555526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表范围：悉、皆、咸、俱、举、毕、凡，唯、特、徒、独、直、第、但、止、则、仅。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表共同：共、同、并、相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表时间：既、已、曾、尝，向、初、曩、始、昔，常、素、雅、恒，方、正、适、会，俄、旋、寻、臾、未几、无何、斯须、既而，急、遽、猝、立、即，将、且、行将，终、卒、竟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82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4182" y="555526"/>
            <a:ext cx="814227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表语气：必、诚、信、固、果，不、弗、未、非、靡、亡、否、勿、毋、莫、无，殆、盖、庶、其、得无、无乃、庶几，岂、宁、庸、其。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(6)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表频率：屡、数、辄、每、频、累，复、更、再、又、亟。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(7)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表敬谦：窃、辱、伏惟，幸、敢、情、敬、谨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该部分词翻译时不必译出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490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5" y="339502"/>
            <a:ext cx="8208911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翻译文段中画线的句子，注意句中副词的用法。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君讳治，字良范，姓钱氏。君少好学，能为文辞。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每夜读书，母为灭烛止之，君阳卧，母且睡，辄复起读。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州举进士第一，试礼部高第，遂中甲科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选自欧阳修《钱君墓表》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24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4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止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阳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且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辄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3" y="2885448"/>
            <a:ext cx="8208911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cs typeface="Courier New"/>
              </a:rPr>
              <a:t> </a:t>
            </a:r>
            <a:r>
              <a:rPr lang="en-US" altLang="zh-CN" sz="2400" kern="100" dirty="0" smtClean="0">
                <a:solidFill>
                  <a:srgbClr val="F79646">
                    <a:lumMod val="75000"/>
                  </a:srgbClr>
                </a:solidFill>
                <a:latin typeface="宋体"/>
                <a:cs typeface="Courier New"/>
              </a:rPr>
              <a:t>    </a:t>
            </a:r>
            <a:r>
              <a:rPr lang="en-US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钱君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每天晚上都读书很晚，母亲替他熄灭烛火并制止他，他便假装睡下，母亲将要睡着的时候，立即再起床读书。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982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8204" y="609636"/>
            <a:ext cx="8258252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12.(2013·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江西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归之岁向尽矣，尚未知是图之委曲也。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有华生者，世家江北，备谙村落者也。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工丹青。造予，予以此图质之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选自顾彦夫《村落嫁娶图记》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，十分；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，熟悉；判断句。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2363952"/>
            <a:ext cx="8258252" cy="121591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有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一位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姓华的先生，世代居住在江北，是十分熟悉乡村的人。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26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682541"/>
            <a:ext cx="8061657" cy="361740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四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特殊虚词：词义固定，固定翻译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所谓特殊虚词，一是指固定虚词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复音虚词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，两个字不能拆开硬译。如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奈何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等。二是指兼词，即一个词当成两个词用，译时可按两个词翻译。如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于此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诸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之于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/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之乎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何不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68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51470"/>
            <a:ext cx="872962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4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13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济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阴之贾人，渡河而亡其舟，栖于浮苴之上，号焉。有渔者以舟往救之，未至，贾人急号曰：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我济上之巨室也，能救我，予尔百金！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渔者载而升诸陆，则予十金。渔者曰：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向许百金，而今予十金，无乃不可乎！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贾人勃然作色曰：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若，渔者也，一日能获几何？而骤得十金，犹为不足乎？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渔者黯然而退。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他日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，贾人浮吕梁而下，舟薄于石又覆，而渔者在焉。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人曰：</a:t>
            </a:r>
            <a:r>
              <a:rPr lang="en-US" altLang="zh-CN" sz="24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盍救诸？</a:t>
            </a:r>
            <a:r>
              <a:rPr lang="en-US" altLang="zh-CN" sz="24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渔者曰：</a:t>
            </a:r>
            <a:r>
              <a:rPr lang="en-US" altLang="zh-CN" sz="24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是许金不酬也。</a:t>
            </a:r>
            <a:r>
              <a:rPr lang="en-US" altLang="zh-CN" sz="24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立而观之，遂没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r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选自《巨贾渡河》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37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987574"/>
            <a:ext cx="8305934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向许百金，而今予十金，无乃不可乎！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  </a:t>
            </a:r>
            <a:endParaRPr lang="en-US" altLang="zh-CN" sz="2600" kern="100" dirty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，刚才、先前；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，固定结构，表推测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569875"/>
            <a:ext cx="8305934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你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刚才许诺百两金子，如今却只给十两金子，这恐怕不可以吧！</a:t>
            </a:r>
            <a:endParaRPr lang="zh-CN" altLang="zh-CN" sz="2600" kern="100" dirty="0">
              <a:solidFill>
                <a:srgbClr val="F79646">
                  <a:lumMod val="75000"/>
                </a:srgbClr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159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1059582"/>
            <a:ext cx="8061657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若，渔者也，一日能获几何？而骤得十金，犹为不足乎？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几何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，多少；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骤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，突然；判断句。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0783" y="2139702"/>
            <a:ext cx="8061657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你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是个渔夫，一天能赚多少？这次却突然得到十两金子，还感到不够吗？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6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0783" y="1174908"/>
            <a:ext cx="8061657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盍救诸？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渔者曰：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是许金不酬也。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，何不；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诸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，之乎。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2791" y="1707654"/>
            <a:ext cx="8061657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有人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说：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为什么不救他呢？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渔夫说：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这是一个许诺了金钱却不兑现的人。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706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473" y="87003"/>
            <a:ext cx="8388993" cy="478900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三、特殊句式的突破之道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善于根据语言标志辨识特殊句式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特殊句式这个小考点在平时考试中涉及不多，考生能把特别明显的句式译出，但对其他稍复杂的句式往往会因忽略而丢分。原因多样，但一个主要原因是句式意识不强，尤其是不会通过语言标志词译准特殊句式。事实上，只要能辨识出特殊句式，译准不成问题。辨识特殊句式，除结合文意外，强化根据语言标志词辨识特殊句式这一方法意识也十分重要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译出特殊句式，是以快速、准确地识别特殊句式为前提的。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242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471" y="411510"/>
            <a:ext cx="8388993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审题时要具备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语言标志意识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特殊句式一般都有语言标志，如判断句多以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乃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即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皆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则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等作标志，被动句多以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见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于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等作标志。考生应特别注意这些标志词。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注意容易被忽略的定语后置句、宾语前置句、无被动标志的被动句、无判断标志的判断句、表反问的固定句式和省略句。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总之，平时要多积累，在审题时方能激活原有记忆，借助上下文语境进行辨识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18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450" y="158430"/>
            <a:ext cx="8607022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Times New Roman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临场翻译，关注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特殊句式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无标志的两种特殊句式：判断句和被动句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一般而言，特殊句式总有语言标志，这些标志就是我们判断句式的主要依据，包括判断句和被动句。但也有例外，就是不带任何标志的意念判断句和被动句。因为无标志，所以较隐蔽。要想译到位，全凭对文意的把握。当然，也有小技巧可以辅助。如无标志判断句，译时可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字而意思不变。句中出现了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字，当它处在主语位置时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176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339502"/>
            <a:ext cx="8015378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的意思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句一般为判断句，如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直不百步耳，是亦走也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。对于无标志被动句，可用两个方法判断。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在动词前或后加上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被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而未改变句子的基本意义的，是被动句。如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匹夫不可夺志也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，在动词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前面加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被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，没能改变句子原来的意思，所以这是一个被动句。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主谓结构的句子能够变成动宾结构主动句的，是被动句。如杜牧《阿房宫赋》中的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函谷举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，可以将其变为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举函谷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768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759" y="502560"/>
            <a:ext cx="8223697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14.(2013·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广东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指传主张咏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与青州傅霖少同学。霖隐不仕。咏既显，求霖者三十年，不可得。至是来谒，阍吏白傅霖请见，咏责之曰：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傅先生天下贤士，吾尚不得为友，汝何人，敢名之！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选自《宋史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张咏传》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857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69308"/>
            <a:ext cx="8305934" cy="394665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傅先生是天下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闻名的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贤士，我尚且不能和他做朋友，你是什么人，怎敢直呼其名！</a:t>
            </a:r>
            <a:endParaRPr lang="zh-CN" altLang="zh-CN" sz="2600" kern="100" dirty="0">
              <a:solidFill>
                <a:srgbClr val="F79646">
                  <a:lumMod val="75000"/>
                </a:srgbClr>
              </a:solidFill>
              <a:latin typeface="宋体"/>
              <a:cs typeface="Courier New"/>
            </a:endParaRPr>
          </a:p>
          <a:p>
            <a:pPr lvl="0" indent="1270" algn="just"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　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傅先生天下贤士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一句中，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傅先生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天下贤士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都是名词性的，这是一个名词性成分直接作谓语的判断句，翻译时应补出来谓语动词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名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与后面的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连用，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作宾语，所以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名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是名词活用为动词。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50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568475"/>
            <a:ext cx="814227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15.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杨因见赵简主曰：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臣居乡三逐，事君五去，闻君好士，故走来见。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简主闻之，绝食而叹，跽而行。左右进谏曰：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居乡三逐，是不容众也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；事君五去，是不忠上也。今君有士，见过八矣。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简主曰：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子不知也。夫美女者，丑妇之仇也；盛德之士，乱世所疏也；正直之行，邪枉所憎也。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遂出见之，因授以为相，而国大治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选自刘向《说苑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尊贤》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441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264201"/>
            <a:ext cx="8223697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臣居乡三逐，事君五去，闻君好士，故走来见。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0321" y="1797146"/>
            <a:ext cx="8223697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在家乡，三次被人驱逐；侍奉国君，又有五次被撤职。听说您喜爱士人，特地跑来见您。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44" y="2931790"/>
            <a:ext cx="8223697" cy="5874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被动句；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，跑；句意通顺。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0519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120185"/>
            <a:ext cx="8223697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居乡三逐，是不容众也。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6585" y="1635646"/>
            <a:ext cx="7981839" cy="121264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            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在家乡三次被人驱逐，这说明他不受大家欢迎。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2722003"/>
            <a:ext cx="8061657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居乡三逐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，意念被动句；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，表示判断；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不容众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，省略了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的被动句。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262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1131590"/>
            <a:ext cx="8223697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类型最多、用法最复杂的特殊句式：宾语前置句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否定句中，代词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作宾语，前置。当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作代词宾语时，易被看作结构助词而不译。其实，它是个人称代词，必须译出。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10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9502"/>
            <a:ext cx="8305934" cy="365330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16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翻译下列句子加以体悟。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然而不王者，未之有也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《孟子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寡人之于国也》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自古及今，未之尝闻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贾谊《论积贮疏》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en-US" altLang="zh-CN" sz="1050" kern="100" dirty="0" smtClean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632" y="2085762"/>
            <a:ext cx="7083476" cy="5865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270" algn="just">
              <a:lnSpc>
                <a:spcPct val="140000"/>
              </a:lnSpc>
            </a:pP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尽管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这样却不能称王，从未有过这种情况。</a:t>
            </a:r>
            <a:endParaRPr lang="en-US" altLang="zh-CN" sz="1050" kern="100" dirty="0">
              <a:solidFill>
                <a:srgbClr val="F79646">
                  <a:lumMod val="75000"/>
                </a:srgbClr>
              </a:solidFill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31640" y="3294881"/>
            <a:ext cx="7902811" cy="58573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从古至今，从不曾听说过这样的事。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65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379" y="108068"/>
            <a:ext cx="8305934" cy="499521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代词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自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作宾语常常前置，需引起注意。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ts val="3800"/>
              </a:lnSpc>
              <a:spcAft>
                <a:spcPts val="0"/>
              </a:spcAft>
            </a:pPr>
            <a:r>
              <a:rPr lang="zh-CN" altLang="zh-CN" sz="24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</a:t>
            </a: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练边悟</a:t>
            </a:r>
            <a:r>
              <a:rPr lang="en-US" altLang="zh-CN" sz="24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17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ts val="38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r">
              <a:lnSpc>
                <a:spcPts val="38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(2015·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安徽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梁熙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举顺治三年乡试，又十年成进士。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出知西安之咸宁，誓于神，不以一钱自污。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视民如子，治行冠三辅。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选自清代王士</a:t>
            </a:r>
            <a:r>
              <a:rPr lang="zh-CN" altLang="zh-CN" sz="2400" kern="100" dirty="0">
                <a:latin typeface="宋体"/>
                <a:ea typeface="华文细黑"/>
                <a:cs typeface="宋体"/>
              </a:rPr>
              <a:t>禛</a:t>
            </a:r>
            <a:r>
              <a:rPr lang="zh-CN" altLang="zh-CN" sz="2400" kern="100" dirty="0">
                <a:latin typeface="仿宋_GB2312"/>
                <a:ea typeface="华文细黑"/>
                <a:cs typeface="仿宋_GB2312"/>
              </a:rPr>
              <a:t>《御史梁皙次先生传》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ts val="38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ts val="3800"/>
              </a:lnSpc>
              <a:spcAft>
                <a:spcPts val="0"/>
              </a:spcAft>
            </a:pPr>
            <a:r>
              <a:rPr lang="en-US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  </a:t>
            </a:r>
          </a:p>
          <a:p>
            <a:pPr indent="1270" algn="just">
              <a:lnSpc>
                <a:spcPts val="3800"/>
              </a:lnSpc>
              <a:spcAft>
                <a:spcPts val="0"/>
              </a:spcAft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誓于神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，状语后置句；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自污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，宾语前置句。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3019075"/>
            <a:ext cx="8305934" cy="106484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            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梁熙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出任西安府咸宁知县，向神灵发誓，不会因一文钱而玷污了自己。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4431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55526"/>
            <a:ext cx="8305934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辨析两种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形式的固定结构。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①……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之谓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0000"/>
                </a:solidFill>
                <a:latin typeface="Times New Roman"/>
                <a:ea typeface="华文细黑"/>
                <a:cs typeface="Times New Roman"/>
              </a:rPr>
              <a:t>例句：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其李将军</a:t>
            </a:r>
            <a:r>
              <a:rPr lang="zh-CN" altLang="zh-CN" sz="2600" b="1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之谓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也？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《史记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李将军列传》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译文：这大概说的是李将军吧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C00000"/>
                </a:solidFill>
                <a:latin typeface="Times New Roman"/>
                <a:ea typeface="微软雅黑"/>
                <a:cs typeface="Times New Roman"/>
              </a:rPr>
              <a:t>点拨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这种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之谓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形式，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是提宾标志，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谓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是谓语动词。其特点是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谓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无宾语，可译为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说的是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……”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srgbClr val="0033CC"/>
              </a:solidFill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18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585" y="483518"/>
            <a:ext cx="7981839" cy="401340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此、是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例句：大而化之</a:t>
            </a:r>
            <a:r>
              <a:rPr lang="zh-CN" altLang="zh-CN" sz="2600" b="1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之谓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译文：道德思想光大到能够随机应变的境界就叫作圣人了。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C00000"/>
                </a:solidFill>
                <a:latin typeface="Times New Roman"/>
                <a:ea typeface="微软雅黑"/>
                <a:cs typeface="Times New Roman"/>
              </a:rPr>
              <a:t>点拨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与上一种句型相比，其不同之处在于宾语在谓语动词后，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取消句子独立性，可译为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这就叫作</a:t>
            </a:r>
            <a:r>
              <a:rPr lang="en-US" altLang="zh-CN" sz="2600" kern="100" dirty="0">
                <a:solidFill>
                  <a:srgbClr val="0033CC"/>
                </a:solidFill>
                <a:latin typeface="宋体"/>
                <a:ea typeface="华文细黑"/>
                <a:cs typeface="Times New Roman"/>
              </a:rPr>
              <a:t>……”</a:t>
            </a:r>
            <a:r>
              <a:rPr lang="zh-CN" altLang="zh-CN" sz="2600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srgbClr val="0033CC"/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73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195486"/>
            <a:ext cx="8472883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18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翻译下列句子或文段中的画线句加以体悟。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此夫子之谓乎？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此之谓失其本心。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孔子顾谓弟子曰：用志不分，乃凝于神，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其佝偻丈人之谓乎？</a:t>
            </a:r>
            <a:endParaRPr lang="zh-CN" altLang="zh-CN" sz="1050" u="heavy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1120" y="1791275"/>
            <a:ext cx="351891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这说的就是先生您吧？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403648" y="2859782"/>
            <a:ext cx="418576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这就叫作失掉了他的本性。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394351" y="4371950"/>
            <a:ext cx="418576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大概说的就是驼背老人吧？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2846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97187"/>
            <a:ext cx="8142274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最容易被忽略的特殊句式：定语后置句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定语后置句是考生在翻译过程中最易忽略、最不能译到位的句式之一。虽说有标志，但实践中很难把握。这里，有一个方法可以辅助判断：当要译成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的人中有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时，它极有可能是定语后置句。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如：求人可使报秦者。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未译出句式特点的译法：找一个人可以出使回复秦国的。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按定语后置句来译：找一个可以出使回复秦国的人。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28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352" y="85399"/>
            <a:ext cx="8305934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翻译下列句子加以体悟。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19.(2014·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湖南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吴有儒曰徐孟祥氏，读书绩文，志行高洁，家光福山中。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尝结庐数椽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雪屋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名之。范阳卢舍人为古隶以扁之，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缙绅之交于孟祥者，为诗以歌咏之，征予为之记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选自明代杜琼《雪屋记》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缙绅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，定语后置句；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征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3141676"/>
            <a:ext cx="8362750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与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徐孟祥交往的士大夫，作诗来歌咏它，叫我给它作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一篇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记。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9731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759" y="123478"/>
            <a:ext cx="8223697" cy="4799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20.(2014·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重庆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来懋斋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甫抵里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乡里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，亲故之问寒温表庆贺者，肩摩踵接。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亲故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，定语后置句；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踵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有一种特殊的定语后置句，就是数词或数量短语作定语，有时置于中心词之后，中心词与定语之间无标志。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585" y="1203598"/>
            <a:ext cx="8269871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来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懋斋先生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刚到达乡里，问寒问暖表示庆贺的亲戚朋友很多，肩挨肩，脚跟脚。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87282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589" y="130091"/>
            <a:ext cx="8472883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4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21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翻译下列句子加以体悟。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于是为长安君约车</a:t>
            </a:r>
            <a:r>
              <a:rPr lang="zh-CN" altLang="zh-CN" sz="2400" b="1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百余乘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《触龙说赵太后》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谨使臣良奉白璧</a:t>
            </a:r>
            <a:r>
              <a:rPr lang="zh-CN" altLang="zh-CN" sz="2400" b="1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一双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《鸿门宴》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0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(3)(2011·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大纲全国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熊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鼎至，奏罢不职有司</a:t>
            </a:r>
            <a:r>
              <a:rPr lang="zh-CN" altLang="zh-CN" sz="2400" b="1" kern="100" dirty="0">
                <a:solidFill>
                  <a:srgbClr val="0033CC"/>
                </a:solidFill>
                <a:latin typeface="Times New Roman"/>
                <a:ea typeface="华文细黑"/>
                <a:cs typeface="Times New Roman"/>
              </a:rPr>
              <a:t>数十辈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，列部肃清。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en-US" altLang="zh-CN" sz="2400" kern="100" dirty="0" smtClean="0">
              <a:solidFill>
                <a:schemeClr val="accent6">
                  <a:lumMod val="75000"/>
                </a:schemeClr>
              </a:solidFill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44894" y="1779662"/>
            <a:ext cx="6711482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于是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赵国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给长安君备办一百多驾车马。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361832" y="2758157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特地派我奉上一双白璧。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52759" y="3723878"/>
            <a:ext cx="8367713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</a:t>
            </a:r>
            <a:r>
              <a:rPr lang="zh-CN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熊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鼎到任，奏请罢免数十个不称职的官员，各个部门安定清平。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995773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267494"/>
            <a:ext cx="8142274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4.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相对较活的特殊句式：状语后置句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介宾短语后置句、介词结构后置句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字引领的状语后置句翻译时一般都要提到谓语动词前面，但只要译后符合现代汉语表达习惯，也可不必提前。另外，当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时不能提前。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字引领的状语后置句翻译时一般都要提前，但要仔细区分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是作介词还是表目的连词，作目的连词则不能提前。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37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95486"/>
            <a:ext cx="8305934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翻译下列句子加以体悟。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22.(2015·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湖北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古之所谓廉者，必始于不见可欲。不见可欲，故其奉于身者薄；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奉于身者薄，故其资于物者轻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u="heavy" kern="100" dirty="0" smtClean="0">
                <a:latin typeface="Times New Roman"/>
                <a:ea typeface="华文细黑"/>
                <a:cs typeface="Times New Roman"/>
              </a:rPr>
              <a:t>  </a:t>
            </a:r>
          </a:p>
          <a:p>
            <a:pPr indent="1270"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选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自明代唐顺之《赠郡侯郭文麓升副使序》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，状语后置句译时可提前可不提前。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2931790"/>
            <a:ext cx="8305934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供养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于自身的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东西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俭薄，所以他们依赖于外物的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程度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就轻微。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1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751" y="1131590"/>
            <a:ext cx="8223697" cy="23329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>
                <a:latin typeface="Times New Roman"/>
                <a:ea typeface="华文细黑"/>
                <a:cs typeface="Courier New"/>
              </a:rPr>
              <a:t>23</a:t>
            </a:r>
            <a:r>
              <a:rPr lang="en-US" altLang="zh-CN" sz="2600" kern="100" smtClean="0">
                <a:latin typeface="Times New Roman"/>
                <a:ea typeface="华文细黑"/>
                <a:cs typeface="Courier New"/>
              </a:rPr>
              <a:t>.</a:t>
            </a:r>
            <a:r>
              <a:rPr lang="zh-CN" altLang="zh-CN" sz="2600" kern="100" smtClean="0">
                <a:latin typeface="Times New Roman"/>
                <a:ea typeface="华文细黑"/>
                <a:cs typeface="Times New Roman"/>
              </a:rPr>
              <a:t>殓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以嫁时之衣，甚矣吾贫可知也。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：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endParaRPr lang="en-US" altLang="zh-CN" sz="2600" kern="100" dirty="0" smtClean="0">
              <a:solidFill>
                <a:srgbClr val="00B0F0"/>
              </a:solidFill>
              <a:latin typeface="Times New Roman"/>
              <a:ea typeface="微软雅黑"/>
              <a:cs typeface="Times New Roman"/>
            </a:endParaRPr>
          </a:p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要点</a:t>
            </a: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，介词，译时提前。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1635646"/>
            <a:ext cx="8223697" cy="114589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270"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用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出嫁时的衣服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给她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穿上入棺，我的贫穷超乎寻常，就可以知道了。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5" name="椭圆 4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燕尾形 5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1147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5025</TotalTime>
  <Words>8790</Words>
  <Application>Microsoft Office PowerPoint</Application>
  <PresentationFormat>全屏显示(16:9)</PresentationFormat>
  <Paragraphs>400</Paragraphs>
  <Slides>103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103</vt:i4>
      </vt:variant>
    </vt:vector>
  </HeadingPairs>
  <TitlesOfParts>
    <vt:vector size="10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  <vt:lpstr>幻灯片 83</vt:lpstr>
      <vt:lpstr>幻灯片 84</vt:lpstr>
      <vt:lpstr>幻灯片 85</vt:lpstr>
      <vt:lpstr>幻灯片 86</vt:lpstr>
      <vt:lpstr>幻灯片 87</vt:lpstr>
      <vt:lpstr>幻灯片 88</vt:lpstr>
      <vt:lpstr>幻灯片 89</vt:lpstr>
      <vt:lpstr>幻灯片 90</vt:lpstr>
      <vt:lpstr>幻灯片 91</vt:lpstr>
      <vt:lpstr>幻灯片 92</vt:lpstr>
      <vt:lpstr>幻灯片 93</vt:lpstr>
      <vt:lpstr>幻灯片 94</vt:lpstr>
      <vt:lpstr>幻灯片 95</vt:lpstr>
      <vt:lpstr>幻灯片 96</vt:lpstr>
      <vt:lpstr>幻灯片 97</vt:lpstr>
      <vt:lpstr>幻灯片 98</vt:lpstr>
      <vt:lpstr>幻灯片 99</vt:lpstr>
      <vt:lpstr>幻灯片 100</vt:lpstr>
      <vt:lpstr>幻灯片 101</vt:lpstr>
      <vt:lpstr>幻灯片 102</vt:lpstr>
      <vt:lpstr>幻灯片 103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545</cp:revision>
  <dcterms:modified xsi:type="dcterms:W3CDTF">2016-03-09T01:18:34Z</dcterms:modified>
</cp:coreProperties>
</file>