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tiff" ContentType="image/tif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522" r:id="rId2"/>
    <p:sldId id="387" r:id="rId3"/>
    <p:sldId id="543" r:id="rId4"/>
    <p:sldId id="333" r:id="rId5"/>
    <p:sldId id="459" r:id="rId6"/>
    <p:sldId id="460" r:id="rId7"/>
    <p:sldId id="461" r:id="rId8"/>
    <p:sldId id="528" r:id="rId9"/>
    <p:sldId id="523" r:id="rId10"/>
    <p:sldId id="414" r:id="rId11"/>
    <p:sldId id="422" r:id="rId12"/>
    <p:sldId id="424" r:id="rId13"/>
    <p:sldId id="425" r:id="rId14"/>
    <p:sldId id="427" r:id="rId15"/>
    <p:sldId id="529" r:id="rId16"/>
    <p:sldId id="466" r:id="rId17"/>
    <p:sldId id="402" r:id="rId18"/>
    <p:sldId id="524" r:id="rId19"/>
    <p:sldId id="525" r:id="rId20"/>
    <p:sldId id="526" r:id="rId21"/>
    <p:sldId id="431" r:id="rId22"/>
    <p:sldId id="432" r:id="rId23"/>
    <p:sldId id="467" r:id="rId24"/>
    <p:sldId id="468" r:id="rId25"/>
    <p:sldId id="530" r:id="rId26"/>
    <p:sldId id="531" r:id="rId27"/>
    <p:sldId id="532" r:id="rId28"/>
    <p:sldId id="533" r:id="rId29"/>
    <p:sldId id="471" r:id="rId30"/>
    <p:sldId id="473" r:id="rId31"/>
    <p:sldId id="534" r:id="rId32"/>
    <p:sldId id="535" r:id="rId33"/>
    <p:sldId id="536" r:id="rId34"/>
    <p:sldId id="537" r:id="rId35"/>
    <p:sldId id="477" r:id="rId36"/>
    <p:sldId id="479" r:id="rId37"/>
    <p:sldId id="373" r:id="rId38"/>
    <p:sldId id="428" r:id="rId39"/>
    <p:sldId id="437" r:id="rId40"/>
    <p:sldId id="438" r:id="rId41"/>
    <p:sldId id="439" r:id="rId42"/>
    <p:sldId id="440" r:id="rId43"/>
    <p:sldId id="480" r:id="rId44"/>
    <p:sldId id="441" r:id="rId45"/>
    <p:sldId id="442" r:id="rId46"/>
    <p:sldId id="443" r:id="rId47"/>
    <p:sldId id="445" r:id="rId48"/>
    <p:sldId id="446" r:id="rId49"/>
    <p:sldId id="378" r:id="rId50"/>
    <p:sldId id="482" r:id="rId51"/>
    <p:sldId id="447" r:id="rId52"/>
    <p:sldId id="451" r:id="rId53"/>
    <p:sldId id="452" r:id="rId54"/>
    <p:sldId id="539" r:id="rId55"/>
    <p:sldId id="453" r:id="rId56"/>
    <p:sldId id="483" r:id="rId57"/>
    <p:sldId id="519" r:id="rId58"/>
    <p:sldId id="448" r:id="rId59"/>
    <p:sldId id="449" r:id="rId60"/>
    <p:sldId id="456" r:id="rId61"/>
    <p:sldId id="455" r:id="rId62"/>
    <p:sldId id="450" r:id="rId63"/>
    <p:sldId id="484" r:id="rId64"/>
    <p:sldId id="485" r:id="rId65"/>
    <p:sldId id="486" r:id="rId66"/>
    <p:sldId id="487" r:id="rId67"/>
    <p:sldId id="490" r:id="rId68"/>
    <p:sldId id="491" r:id="rId69"/>
    <p:sldId id="492" r:id="rId70"/>
    <p:sldId id="493" r:id="rId71"/>
    <p:sldId id="494" r:id="rId72"/>
    <p:sldId id="495" r:id="rId73"/>
    <p:sldId id="496" r:id="rId74"/>
    <p:sldId id="497" r:id="rId75"/>
    <p:sldId id="499" r:id="rId76"/>
    <p:sldId id="500" r:id="rId77"/>
    <p:sldId id="501" r:id="rId78"/>
    <p:sldId id="502" r:id="rId79"/>
    <p:sldId id="503" r:id="rId80"/>
    <p:sldId id="504" r:id="rId81"/>
    <p:sldId id="505" r:id="rId82"/>
    <p:sldId id="542" r:id="rId83"/>
    <p:sldId id="506" r:id="rId84"/>
    <p:sldId id="507" r:id="rId85"/>
    <p:sldId id="508" r:id="rId86"/>
    <p:sldId id="509" r:id="rId87"/>
    <p:sldId id="510" r:id="rId88"/>
    <p:sldId id="517" r:id="rId89"/>
    <p:sldId id="512" r:id="rId90"/>
    <p:sldId id="513" r:id="rId91"/>
    <p:sldId id="514" r:id="rId9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3114AC"/>
    <a:srgbClr val="E46C0A"/>
    <a:srgbClr val="161B88"/>
    <a:srgbClr val="98B954"/>
    <a:srgbClr val="FFFFCC"/>
    <a:srgbClr val="CCFF33"/>
    <a:srgbClr val="99CC00"/>
    <a:srgbClr val="99FF66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7" autoAdjust="0"/>
    <p:restoredTop sz="98667" autoAdjust="0"/>
  </p:normalViewPr>
  <p:slideViewPr>
    <p:cSldViewPr>
      <p:cViewPr>
        <p:scale>
          <a:sx n="125" d="100"/>
          <a:sy n="125" d="100"/>
        </p:scale>
        <p:origin x="-72" y="-72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84124-CDD9-49F2-BF2B-46328A7A501A}" type="datetimeFigureOut">
              <a:rPr lang="zh-CN" altLang="en-US" smtClean="0"/>
              <a:pPr/>
              <a:t>2016/3/9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04987-94A8-4214-B387-FD5AF34F49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41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37086-15D0-443D-AF17-A3F21825C0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16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bg>
      <p:bgPr>
        <a:solidFill>
          <a:srgbClr val="F3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735213"/>
            <a:ext cx="9144000" cy="18446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58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027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17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897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49" r:id="rId3"/>
    <p:sldLayoutId id="2147483651" r:id="rId4"/>
    <p:sldLayoutId id="2147483656" r:id="rId5"/>
    <p:sldLayoutId id="2147483660" r:id="rId6"/>
  </p:sldLayoutIdLst>
  <p:timing>
    <p:tnLst>
      <p:par>
        <p:cTn id="1" dur="indefinite" restart="never" nodeType="tmRoot"/>
      </p:par>
    </p:tnLst>
  </p:timing>
  <p:txStyles>
    <p:titleStyle>
      <a:lvl1pPr algn="ctr" defTabSz="68586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1" indent="-257201" algn="l" defTabSz="68586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68" indent="-214334" algn="l" defTabSz="68586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7" algn="l" defTabSz="68586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7" algn="l" defTabSz="68586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8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3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7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2" indent="-171467" algn="l" defTabSz="68586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8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3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7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2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6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71800" y="1915586"/>
            <a:ext cx="6228184" cy="16204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学案</a:t>
            </a:r>
            <a:r>
              <a:rPr lang="en-US" altLang="zh-CN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回归语境，翻译当先理解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36512" y="1311835"/>
            <a:ext cx="582295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五</a:t>
            </a:r>
            <a:r>
              <a:rPr lang="zh-CN" altLang="en-US" sz="16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r>
              <a:rPr lang="zh-CN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 文言文阅</a:t>
            </a:r>
            <a:r>
              <a:rPr lang="zh-CN" altLang="en-US" sz="1600" b="1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读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：三大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“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分点</a:t>
            </a:r>
            <a:r>
              <a:rPr lang="zh-CN" altLang="en-US" sz="1600" b="1" smtClean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rPr>
              <a:t>”</a:t>
            </a:r>
            <a:r>
              <a:rPr lang="zh-CN" altLang="en-US" sz="1600" b="1" smtClean="0">
                <a:solidFill>
                  <a:srgbClr val="00B0F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译到位，文言翻译拿高分</a:t>
            </a:r>
            <a:endParaRPr lang="zh-CN" altLang="en-US" sz="1600" b="1" dirty="0">
              <a:solidFill>
                <a:srgbClr val="00B0F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40022"/>
            <a:ext cx="2623384" cy="183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6820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9314"/>
            <a:ext cx="9144000" cy="3798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843558"/>
            <a:ext cx="84249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　</a:t>
            </a:r>
            <a:r>
              <a:rPr lang="en-US" altLang="zh-CN" sz="2000" kern="100" dirty="0" smtClean="0">
                <a:latin typeface="Times New Roman"/>
                <a:ea typeface="华文细黑"/>
                <a:cs typeface="Times New Roman"/>
              </a:rPr>
              <a:t>  </a:t>
            </a:r>
            <a:r>
              <a:rPr lang="zh-CN" altLang="zh-CN" sz="2000" kern="100" dirty="0" smtClean="0">
                <a:latin typeface="Times New Roman"/>
                <a:ea typeface="华文细黑"/>
                <a:cs typeface="Times New Roman"/>
              </a:rPr>
              <a:t>文言文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翻译仍是二轮复习的重点，也是令考生最为头疼的部分。因为经过一轮复习，很多考生对文言文中的实词、虚词、特殊句式等都能准确把握，字字落实，但翻译出来的句子往往还是支离破碎，词不达意，得分并不高。其中症结在于太在意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翻译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而忽略了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理解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。《考试说明》对翻译的要求是</a:t>
            </a:r>
            <a:r>
              <a:rPr lang="zh-CN" altLang="zh-CN" sz="2000" kern="100" dirty="0" smtClean="0">
                <a:latin typeface="Times New Roman"/>
                <a:ea typeface="华文细黑"/>
                <a:cs typeface="Times New Roman"/>
              </a:rPr>
              <a:t>：</a:t>
            </a:r>
            <a:r>
              <a:rPr lang="zh-CN" altLang="en-US" sz="2000" kern="100" dirty="0">
                <a:latin typeface="Times New Roman"/>
                <a:ea typeface="华文细黑"/>
                <a:cs typeface="Times New Roman"/>
              </a:rPr>
              <a:t>文</a:t>
            </a:r>
            <a:r>
              <a:rPr lang="zh-CN" altLang="en-US" sz="2000" kern="100" dirty="0" smtClean="0">
                <a:latin typeface="Times New Roman"/>
                <a:ea typeface="华文细黑"/>
                <a:cs typeface="Times New Roman"/>
              </a:rPr>
              <a:t>中句子的理解和翻译</a:t>
            </a:r>
            <a:r>
              <a:rPr lang="zh-CN" altLang="zh-CN" sz="20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即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理解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在前，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翻译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在后。什么是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理解</a:t>
            </a:r>
            <a:r>
              <a:rPr lang="en-US" altLang="zh-CN" sz="20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000" kern="100" dirty="0">
                <a:latin typeface="Times New Roman"/>
                <a:ea typeface="华文细黑"/>
                <a:cs typeface="Times New Roman"/>
              </a:rPr>
              <a:t>？就是让词语回到句子，让句子回归段中乃至</a:t>
            </a:r>
            <a:r>
              <a:rPr lang="zh-CN" altLang="zh-CN" sz="2000" kern="100" dirty="0" smtClean="0">
                <a:latin typeface="Times New Roman"/>
                <a:ea typeface="华文细黑"/>
                <a:cs typeface="Times New Roman"/>
              </a:rPr>
              <a:t>全</a:t>
            </a:r>
            <a:r>
              <a:rPr lang="zh-CN" altLang="zh-CN" sz="20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篇，总之，就是回归语境。这也许是走出翻译困境的唯一途径。考生不仅要强化语境意识，而且要把这种语境意识用于翻译实际，进而养成良好的翻译习惯，不断提高翻译能力。</a:t>
            </a:r>
            <a:endParaRPr lang="en-US" altLang="zh-CN" sz="2000" kern="100" dirty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endParaRPr lang="zh-CN" altLang="zh-CN" sz="200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-36511" y="309878"/>
            <a:ext cx="3096344" cy="529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学案略</a:t>
            </a: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300476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1090" y="285258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220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7937" y="1275606"/>
            <a:ext cx="9151937" cy="2664296"/>
          </a:xfrm>
          <a:prstGeom prst="rect">
            <a:avLst/>
          </a:prstGeom>
          <a:solidFill>
            <a:srgbClr val="F9F9F9"/>
          </a:solidFill>
          <a:ln w="9525">
            <a:solidFill>
              <a:srgbClr val="E2E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278577" y="2072253"/>
            <a:ext cx="4286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270706" y="2781623"/>
            <a:ext cx="432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272383" y="3499524"/>
            <a:ext cx="4328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hlinkClick r:id="rId2" action="ppaction://hlinksldjump"/>
          </p:cNvPr>
          <p:cNvSpPr/>
          <p:nvPr/>
        </p:nvSpPr>
        <p:spPr>
          <a:xfrm>
            <a:off x="2339752" y="1563638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自我诊断，找出答题能力短板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347372" y="2274193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比对答案，领悟答案升格之道</a:t>
            </a:r>
            <a:endParaRPr lang="zh-CN" altLang="zh-CN" sz="2400" b="1" dirty="0">
              <a:solidFill>
                <a:srgbClr val="3114A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2347372" y="2966290"/>
            <a:ext cx="4185761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3114AC"/>
                </a:solidFill>
                <a:latin typeface="微软雅黑" pitchFamily="34" charset="-122"/>
                <a:ea typeface="微软雅黑" pitchFamily="34" charset="-122"/>
              </a:rPr>
              <a:t>借题发挥，突破答题核心问题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251520" y="724162"/>
            <a:ext cx="3096344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栏目索引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58" y="714760"/>
            <a:ext cx="129600" cy="776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69121" y="699542"/>
            <a:ext cx="0" cy="7920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4886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1744" y="987574"/>
            <a:ext cx="8130696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1.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阅读</a:t>
            </a:r>
            <a:r>
              <a:rPr lang="zh-CN" altLang="en-US" sz="2600" kern="100" dirty="0">
                <a:latin typeface="Times New Roman"/>
                <a:ea typeface="华文细黑"/>
                <a:cs typeface="Times New Roman"/>
              </a:rPr>
              <a:t>下面的文段，翻译文中画线的句子。</a:t>
            </a: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邓训，字平叔，南阳新野人。显宗即位，初以为郎中。训乐施下士，士大夫多归之。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indent="660400"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和二年，护羌校尉张纡诱诛烧当种羌迷吾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等，由是诸羌大怒，谋欲报怨，朝廷忧之。公卿举训代纡为校尉。先是小月氏胡分居塞内，胜兵者二三千骑，皆勇健富强，每与羌战，常以少制多。时迷吾子迷唐，来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至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67494"/>
            <a:ext cx="5364088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自我诊断，找出答题能力短板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63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1400" y="181997"/>
            <a:ext cx="8377064" cy="477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塞下，未敢攻训，先欲胁月氏胡。训拥卫稽故，令不得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just">
              <a:lnSpc>
                <a:spcPct val="13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战。议者咸以羌胡相攻，县官</a:t>
            </a:r>
            <a:r>
              <a:rPr lang="en-US" altLang="zh-CN" sz="2600" kern="100" baseline="30000" dirty="0" smtClean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之利，以夷伐夷，不宜禁护。训曰：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不然。今张纡失信，众羌大动。原诸胡所以难得意者，皆恩信不厚耳。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今因其迫急，以德怀之，庶能有用。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遂令开城及所居园门，悉驱群胡妻子内之，严兵守卫。羌掠无所得，又不敢逼诸胡，因即解去。由是湟中诸胡皆言：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汉家常欲斗我曹，今邓使君待我以恩信，开门内我妻子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，乃得父母。咸欢喜叩头曰：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唯使君所命。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训遂抚养其中少年勇者数百人，以为义从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95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9596" y="627534"/>
            <a:ext cx="83770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永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元二年，大将军窦宪将兵镇武威，宪以训晓羌胡方略，上求俱行。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训初厚于马氏，不为诸窦所亲，及宪诛，故不离其祸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u="heavy" kern="100" dirty="0">
              <a:latin typeface="Times New Roman"/>
              <a:ea typeface="华文细黑"/>
              <a:cs typeface="Times New Roman"/>
            </a:endParaRPr>
          </a:p>
          <a:p>
            <a:pPr indent="660400"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选自《后汉书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邓训传》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9596" y="3219822"/>
            <a:ext cx="8472883" cy="12205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烧当种羌迷吾：烧当种羌，当时的羌族部落名称；迷吾，部族首领。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县官：此处指汉家朝廷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62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227990"/>
            <a:ext cx="8061657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宋体"/>
                <a:ea typeface="Times New Roman"/>
                <a:cs typeface="Courier New"/>
              </a:rPr>
              <a:t>(</a:t>
            </a:r>
            <a:r>
              <a:rPr lang="en-US" altLang="zh-CN" sz="2600" kern="100" dirty="0"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altLang="zh-CN" sz="2600" kern="100" dirty="0">
                <a:latin typeface="宋体"/>
                <a:ea typeface="Times New Roman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今因其迫急，以德怀之，庶能有用。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译文：　</a:t>
            </a:r>
            <a:endParaRPr lang="zh-CN" altLang="zh-CN" sz="1050" kern="1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4305" y="1831052"/>
            <a:ext cx="8061657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现在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趁他们处境危急，用恩德来安抚他们，可能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希望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会有用处。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因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怀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庶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，句意通顺。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srgbClr val="F79646">
                  <a:lumMod val="75000"/>
                </a:srgbClr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77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0783" y="339502"/>
            <a:ext cx="8061657" cy="17120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汉家常欲斗我曹，今邓使君待我以恩信，开门内我妻子。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译文：　</a:t>
            </a:r>
          </a:p>
        </p:txBody>
      </p:sp>
      <p:sp>
        <p:nvSpPr>
          <p:cNvPr id="5" name="矩形 4"/>
          <p:cNvSpPr/>
          <p:nvPr/>
        </p:nvSpPr>
        <p:spPr>
          <a:xfrm>
            <a:off x="470783" y="1456847"/>
            <a:ext cx="8061657" cy="22670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汉朝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常想让我们相互争斗，现在邓使君用恩德信誉来对待我们，开门收容我们的妻子儿女。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斗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，使动用法；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内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，通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纳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妻子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，古今异义词。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srgbClr val="F79646">
                  <a:lumMod val="75000"/>
                </a:srgbClr>
              </a:solidFill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3657274"/>
            <a:ext cx="8061657" cy="11467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600" b="1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3)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训初厚于马氏，不为诸窦所亲，及宪诛，故</a:t>
            </a:r>
            <a:r>
              <a:rPr lang="zh-CN" altLang="zh-CN" sz="2600" b="1" kern="100" dirty="0" smtClean="0">
                <a:latin typeface="Times New Roman"/>
                <a:ea typeface="华文细黑"/>
                <a:cs typeface="Times New Roman"/>
              </a:rPr>
              <a:t>不离其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祸。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019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0910" y="2723991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9046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65966" y="716542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526005" y="1201999"/>
            <a:ext cx="8006436" cy="3097943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6005" y="707140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83568" y="691922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827584" y="1375611"/>
            <a:ext cx="7488832" cy="263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人称代词的复数表示</a:t>
            </a:r>
            <a:r>
              <a:rPr lang="zh-CN" altLang="zh-CN" sz="26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法</a:t>
            </a:r>
            <a:endParaRPr lang="en-US" altLang="zh-CN" sz="2600" kern="100" dirty="0" smtClean="0">
              <a:solidFill>
                <a:schemeClr val="bg1"/>
              </a:solidFill>
              <a:latin typeface="Times New Roman"/>
              <a:ea typeface="华文细黑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文言文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中，表示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我们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你们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等人称代词的复数，除用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吾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尔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等既表单数又表复数外，还有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吾</a:t>
            </a:r>
            <a:r>
              <a:rPr lang="en-US" altLang="zh-CN" sz="2600" kern="100" dirty="0">
                <a:solidFill>
                  <a:schemeClr val="bg1"/>
                </a:solidFill>
                <a:latin typeface="Symbol"/>
                <a:ea typeface="华文细黑"/>
                <a:cs typeface="Times New Roman"/>
              </a:rPr>
              <a:t>(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尔</a:t>
            </a:r>
            <a:r>
              <a:rPr lang="en-US" altLang="zh-CN" sz="2600" kern="100" dirty="0">
                <a:solidFill>
                  <a:schemeClr val="bg1"/>
                </a:solidFill>
                <a:latin typeface="Symbol"/>
                <a:ea typeface="华文细黑"/>
                <a:cs typeface="Times New Roman"/>
              </a:rPr>
              <a:t>)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＋属</a:t>
            </a:r>
            <a:r>
              <a:rPr lang="en-US" altLang="zh-CN" sz="2600" kern="100" dirty="0">
                <a:solidFill>
                  <a:schemeClr val="bg1"/>
                </a:solidFill>
                <a:latin typeface="Symbol"/>
                <a:ea typeface="华文细黑"/>
                <a:cs typeface="Times New Roman"/>
              </a:rPr>
              <a:t>(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曹、辈</a:t>
            </a:r>
            <a:r>
              <a:rPr lang="en-US" altLang="zh-CN" sz="2600" kern="100" dirty="0">
                <a:solidFill>
                  <a:schemeClr val="bg1"/>
                </a:solidFill>
                <a:latin typeface="Symbol"/>
                <a:ea typeface="华文细黑"/>
                <a:cs typeface="Times New Roman"/>
              </a:rPr>
              <a:t>)</a:t>
            </a:r>
            <a:r>
              <a:rPr lang="en-US" altLang="zh-CN" sz="2600" kern="100" dirty="0">
                <a:solidFill>
                  <a:schemeClr val="bg1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这种形式。如：我曹、尔辈、吾属、吾党、尔曹、尔等、若属等。</a:t>
            </a:r>
            <a:endParaRPr lang="zh-CN" altLang="zh-CN" sz="1050" kern="100" dirty="0">
              <a:solidFill>
                <a:schemeClr val="bg1"/>
              </a:solidFill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699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9512" y="123478"/>
            <a:ext cx="872962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．阅读下面的文段，翻译文中画线的句子。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李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之才，字挺之，青社人。天圣八年同进士出身。为人朴且率，自信，无少矫厉。挺之初为卫州获嘉县主簿，权共城令。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挺之器大，难乎识者，栖迟久不调。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或惜之，则曰：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宜少贬以荣进。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友人石曼卿独曰：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时不足以容君，君盍不弃之隐去？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再调孟州司法参军。时范忠献公守孟，亦莫之知也。忠献初建节钺守延安，送者不用故事，出境外。挺之独别近郊。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或病之，谢曰：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故事也。</a:t>
            </a:r>
            <a:r>
              <a:rPr lang="en-US" altLang="zh-CN" sz="24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居顷之，忠献责安陆，独挺之见之洛阳。前日远境之客，无一人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来者。忠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献于是乎恨知挺之之晚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latin typeface="Times New Roman"/>
              <a:ea typeface="华文细黑"/>
              <a:cs typeface="Times New Roman"/>
            </a:endParaRPr>
          </a:p>
          <a:p>
            <a:pPr algn="r">
              <a:lnSpc>
                <a:spcPct val="130000"/>
              </a:lnSpc>
              <a:spcAft>
                <a:spcPts val="0"/>
              </a:spcAft>
            </a:pP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选自赵与时《宾退录》，有删改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72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5057" y="843558"/>
            <a:ext cx="8305934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挺之器大，难乎识者，栖迟久不调。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600" kern="100" dirty="0" smtClean="0">
              <a:latin typeface="Times New Roman"/>
              <a:ea typeface="华文细黑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600" kern="100" dirty="0">
              <a:latin typeface="Times New Roman"/>
              <a:ea typeface="华文细黑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或病之，谢曰：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故事也。</a:t>
            </a:r>
            <a:r>
              <a:rPr lang="en-US" altLang="zh-CN" sz="2600" b="1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b="1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447925"/>
            <a:ext cx="8305934" cy="18169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李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挺之的器量很大，世上很难有懂他的人，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漂泊失意，很久都不能升职。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器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栖迟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，语句通顺。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54367"/>
            <a:ext cx="8305934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读先生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之文，见其境象如太空之浮云，变化无迹；又如飞仙御风，莫窥行止。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私尝拟之古人，以为庄周之文，李白之诗，庶几相似。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而其气之逸韵之远，则直入司马子长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之室而得其神。云鹗氏尝谓子长文章之逸气，欧阳永叔后，惟先生得之，非虚语也。余又观先生文中自叙，及望溪先生</a:t>
            </a:r>
            <a:r>
              <a:rPr lang="en-US" altLang="zh-CN" sz="2600" kern="100" baseline="300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所作序文，知先生生平每以子长自命，其胸中藏有数百卷书，滔滔欲出。向令克成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11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4182" y="267494"/>
            <a:ext cx="8142274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必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有不同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于班固、范蔚宗、陈寿诸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人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者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，岂仅区区文字足见其得子长之神哉？惜乎有子长之才，不能有子长之志，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仅此区区，而犹厄抑使不得彰行于世，良可悲也。</a:t>
            </a:r>
            <a:endParaRPr lang="zh-CN" altLang="zh-CN" sz="2600" u="heavy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r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选自清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戴钧衡《〈南山集〉目录序》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8593" y="2787481"/>
            <a:ext cx="8053847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注  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先生：戴名世，号南山，清代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桐城派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奠基人、文学家，因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文字狱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被杀。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②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司马子长：司马迁，字子长。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③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望溪先生：清文学家方苞，晚号望溪。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93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699542"/>
            <a:ext cx="8223697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私尝拟之古人，以为庄周之文，李白之诗，庶几相似。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译文：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 smtClean="0"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275606"/>
            <a:ext cx="8223697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</a:t>
            </a:r>
            <a:r>
              <a:rPr lang="en-US" altLang="zh-CN" sz="2600" b="1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私下里曾经将他的文章与古人的诗文相比，认为它与庄周的文、李白的诗差不多相类似。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拟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庶几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，语句通顺。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3147814"/>
            <a:ext cx="8223697" cy="12167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仅此区区，而犹厄抑使不得彰行于世，良可悲也</a:t>
            </a:r>
            <a:r>
              <a:rPr lang="zh-CN" altLang="zh-CN" sz="2600" b="1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b="1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2600" b="1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b="1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b="1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★</a:t>
            </a:r>
            <a:endParaRPr lang="zh-CN" altLang="zh-CN" sz="1050" b="1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86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0910" y="2723991"/>
            <a:ext cx="4819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考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情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读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88"/>
          <p:cNvSpPr>
            <a:spLocks noEditPoints="1"/>
          </p:cNvSpPr>
          <p:nvPr/>
        </p:nvSpPr>
        <p:spPr bwMode="auto">
          <a:xfrm>
            <a:off x="254981" y="79046"/>
            <a:ext cx="464014" cy="440087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35496" y="356502"/>
            <a:ext cx="7368479" cy="48705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积累小贴士</a:t>
            </a:r>
            <a:endParaRPr lang="zh-CN" altLang="en-US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Dark Gray"/>
          <p:cNvSpPr/>
          <p:nvPr/>
        </p:nvSpPr>
        <p:spPr bwMode="auto">
          <a:xfrm>
            <a:off x="395534" y="814979"/>
            <a:ext cx="8294467" cy="3917011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tabLst>
                <a:tab pos="2070735" algn="l"/>
              </a:tabLst>
            </a:pPr>
            <a:r>
              <a:rPr lang="zh-CN" altLang="en-US" sz="2400" kern="100" dirty="0" smtClean="0">
                <a:solidFill>
                  <a:schemeClr val="bg1"/>
                </a:solidFill>
                <a:latin typeface="Times New Roman"/>
                <a:ea typeface="华文细黑"/>
                <a:cs typeface="Courier New"/>
              </a:rPr>
              <a:t>　</a:t>
            </a:r>
            <a:endParaRPr lang="zh-CN" altLang="en-US" sz="24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5" y="347100"/>
            <a:ext cx="129600" cy="7768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39552" y="339502"/>
            <a:ext cx="0" cy="7920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55576" y="915566"/>
            <a:ext cx="7488832" cy="373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的义项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在文言文中是个多义词。其义项主要有：①小，少，今天仍在使用，如本题译句中的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仅此区区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；②感情真挚、恳切，如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感君区区怀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(《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孔雀东南飞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》)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、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是以区区不能废远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(《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陈情表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》)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；③愚拙，如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“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何乃太区区</a:t>
            </a:r>
            <a:r>
              <a:rPr lang="zh-CN" altLang="en-US" sz="2600" kern="100" dirty="0">
                <a:solidFill>
                  <a:schemeClr val="bg1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(《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孔雀东南飞</a:t>
            </a:r>
            <a:r>
              <a:rPr lang="en-US" altLang="zh-CN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》)</a:t>
            </a:r>
            <a:r>
              <a:rPr lang="zh-CN" altLang="en-US" sz="2600" kern="100" dirty="0">
                <a:solidFill>
                  <a:schemeClr val="bg1"/>
                </a:solidFill>
                <a:latin typeface="Times New Roman"/>
                <a:ea typeface="华文细黑"/>
                <a:cs typeface="Times New Roman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22403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0891" y="702732"/>
            <a:ext cx="8273557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问题反思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．你在平时翻译中是否强调联系语境理解要翻译句子的意识？你是否真正意识到语境在翻译中所起的具体作用？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．联系语境翻译句子看起来很虚，实则具体可抓。你在翻译句子时是如何联系语境的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4" name="椭圆 3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燕尾形 4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3986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11560" y="1902385"/>
            <a:ext cx="7848872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00" dirty="0" smtClean="0">
                <a:latin typeface="Times New Roman" pitchFamily="18" charset="0"/>
                <a:ea typeface="华文细黑" pitchFamily="2" charset="-122"/>
                <a:cs typeface="Times New Roman" pitchFamily="18" charset="0"/>
              </a:rPr>
              <a:t> </a:t>
            </a:r>
            <a:r>
              <a:rPr lang="en-US" altLang="zh-CN" sz="2600" dirty="0">
                <a:latin typeface="Times New Roman" pitchFamily="18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en-US" altLang="zh-CN" sz="2600" dirty="0" smtClean="0">
                <a:latin typeface="Times New Roman" pitchFamily="18" charset="0"/>
                <a:ea typeface="华文细黑" pitchFamily="2" charset="-122"/>
                <a:cs typeface="Times New Roman" pitchFamily="18" charset="0"/>
              </a:rPr>
              <a:t>. </a:t>
            </a:r>
            <a:r>
              <a:rPr lang="zh-CN" altLang="zh-CN" sz="2600" b="1" kern="0" dirty="0" smtClean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题目</a:t>
            </a:r>
            <a:r>
              <a:rPr lang="en-US" altLang="zh-CN" sz="2600" b="1" kern="0" dirty="0" smtClean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</a:t>
            </a:r>
            <a:r>
              <a:rPr lang="en-US" altLang="zh-CN" sz="2600" kern="0" dirty="0" smtClean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</a:t>
            </a:r>
            <a:r>
              <a:rPr kumimoji="0" 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训初厚于马氏，不为诸窦所亲，及宪诛，故不离其祸。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细黑" pitchFamily="2" charset="-122"/>
                <a:cs typeface="Times New Roman" pitchFamily="18" charset="0"/>
              </a:rPr>
              <a:t>(4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分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细黑" pitchFamily="2" charset="-122"/>
                <a:cs typeface="Times New Roman" pitchFamily="18" charset="0"/>
              </a:rPr>
              <a:t>)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　　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原文见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Times New Roman" pitchFamily="18" charset="0"/>
              </a:rPr>
              <a:t>“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自我诊断</a:t>
            </a:r>
            <a:r>
              <a:rPr lang="zh-CN" altLang="en-US" sz="2600" dirty="0">
                <a:latin typeface="+mn-ea"/>
                <a:cs typeface="Times New Roman" pitchFamily="18" charset="0"/>
              </a:rPr>
              <a:t>”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第</a:t>
            </a:r>
            <a:r>
              <a:rPr lang="en-US" altLang="zh-CN" sz="2600" dirty="0" smtClean="0"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1</a:t>
            </a:r>
            <a:r>
              <a:rPr kumimoji="0" lang="zh-CN" alt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细黑" pitchFamily="2" charset="-122"/>
                <a:ea typeface="华文细黑" pitchFamily="2" charset="-122"/>
                <a:cs typeface="Times New Roman" pitchFamily="18" charset="0"/>
              </a:rPr>
              <a:t>题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83518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 smtClean="0">
                <a:latin typeface="微软雅黑" pitchFamily="34" charset="-122"/>
                <a:ea typeface="微软雅黑" pitchFamily="34" charset="-122"/>
                <a:cs typeface="Courier New"/>
              </a:rPr>
              <a:t>比对答案，领悟答案升格之道</a:t>
            </a:r>
            <a:endParaRPr lang="zh-CN" altLang="zh-CN" sz="2400" b="1" kern="100" dirty="0">
              <a:latin typeface="微软雅黑" pitchFamily="34" charset="-122"/>
              <a:ea typeface="微软雅黑" pitchFamily="34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1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935155"/>
            <a:ext cx="7632848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该答案对二、三分句译得较好，而失分主要在一、四分句上，尤其是第四分句中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的翻译，该考生可能不知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，所以这样翻译明显不符合句间因果关系，即未结合句子内部语境翻译。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43661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7" descr="D:\常先平\常先平\2015\幻灯片\二轮\苏1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93155"/>
            <a:ext cx="5551801" cy="107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67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935155"/>
            <a:ext cx="7632848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该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答案失分在于第一个分句中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字的翻译不准。其实，根据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字所处的位置，应为形容词活用为动词，译为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交情深厚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。该考生如果能根据句子内部的位置特点推断，或许就不会失掉这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分了。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386147"/>
            <a:ext cx="172354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2000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2" descr="D:\常先平\常先平\2015\幻灯片\二轮\苏2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0550" y="987574"/>
            <a:ext cx="4865705" cy="102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43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5496" y="285978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3323656"/>
            <a:ext cx="777686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该答案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得分点译得好，源于该考生的平时积累和对语境的准确判断，尤其是根据句内语境，对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厚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离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的理解、翻译相当到位，保证了语意通顺。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9712" y="2869581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566" y="391999"/>
            <a:ext cx="7591834" cy="2323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Picture 52" descr="D:\常先平\常先平\2015\幻灯片\二轮\苏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800" y="954811"/>
            <a:ext cx="4999918" cy="157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051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5966" y="678924"/>
            <a:ext cx="8395745" cy="1817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邓训当初和马氏交情很深，不被窦氏族人亲近，到窦宪被杀时，他因此没有遭受祸患。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评分建议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每个分句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2387759"/>
            <a:ext cx="8388993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zh-CN" altLang="zh-CN" sz="26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译文</a:t>
            </a:r>
            <a:r>
              <a:rPr lang="zh-CN" altLang="en-US" sz="2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26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</a:t>
            </a:r>
            <a:r>
              <a:rPr lang="en-US" altLang="zh-CN" sz="2600" b="1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邓训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，字平叔，南阳新野人。汉显宗即位，最初任命他为郎中。邓训喜欢施恩于人，礼贤下士，士大夫大多归依他的门下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789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297187"/>
            <a:ext cx="822369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章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二年，护羌校尉张纡诱杀烧当种羌迷吾等人，因此羌人各部落都非常愤怒，谋划想报仇，朝廷很担心这件事。大臣们推荐邓训替代张纡为护羌校尉。此前小月氏胡人散居在塞内，能作战的两三千骑兵，都骁勇健壮，每次和羌人交战，常常能够以少胜多。当时迷吾的儿子迷唐，来到塞下，不敢攻打邓训，先想胁迫月氏胡人。邓训加以保护阻碍，使双方不能交战。谋士们都认为羌人、胡人互相攻击，对汉朝有利，用夷人攻打夷人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918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411510"/>
            <a:ext cx="8388993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不应该阻止他们交战。邓训说：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不对。现在张纡不讲信誉，羌人各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部落大举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行动。推究胡人各部落不能满意的原因，都是因为我们对他们的爱护和信誉不够。现在趁他们处境危急，用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恩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德来安抚他们，可能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希望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会有用处。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于是下令打开城门以及他自己住处的园门，驱使所有的胡人的妻子儿女进来，派重兵守卫。羌人抢劫没有收获，又不敢逼近胡人各部落，于是就退兵离去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618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2759" y="191710"/>
            <a:ext cx="8223697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从此湟中的胡人都说：汉朝常想让我们相互争斗，现在邓使君用恩德信誉来对待我们，开门收容我们的妻子儿女，我们这才得以与父母团聚。大家都高兴地叩着头说：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我们只听邓使君的命令。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于是邓训从他们中收养了几百个勇敢的年轻人，把他们作为随从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4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40000"/>
              </a:lnSpc>
            </a:pPr>
            <a:r>
              <a:rPr lang="en-US" altLang="zh-CN" sz="2400" dirty="0" smtClean="0">
                <a:latin typeface="华文细黑" pitchFamily="2" charset="-122"/>
                <a:ea typeface="华文细黑" pitchFamily="2" charset="-122"/>
              </a:rPr>
              <a:t>        </a:t>
            </a:r>
            <a:r>
              <a:rPr lang="zh-CN" altLang="zh-CN" sz="2400" dirty="0" smtClean="0">
                <a:latin typeface="华文细黑" pitchFamily="2" charset="-122"/>
                <a:ea typeface="华文细黑" pitchFamily="2" charset="-122"/>
              </a:rPr>
              <a:t>永</a:t>
            </a:r>
            <a:r>
              <a:rPr lang="zh-CN" altLang="zh-CN" sz="2400" dirty="0">
                <a:latin typeface="华文细黑" pitchFamily="2" charset="-122"/>
                <a:ea typeface="华文细黑" pitchFamily="2" charset="-122"/>
              </a:rPr>
              <a:t>元二年，大将军窦宪率兵镇守武威，窦宪认为邓训通晓对付羌胡人的方针策略</a:t>
            </a:r>
            <a:r>
              <a:rPr lang="en-US" altLang="zh-CN" sz="2400" dirty="0">
                <a:latin typeface="华文细黑" pitchFamily="2" charset="-122"/>
                <a:ea typeface="华文细黑" pitchFamily="2" charset="-122"/>
              </a:rPr>
              <a:t>,</a:t>
            </a:r>
            <a:r>
              <a:rPr lang="zh-CN" altLang="zh-CN" sz="2400" dirty="0">
                <a:latin typeface="华文细黑" pitchFamily="2" charset="-122"/>
                <a:ea typeface="华文细黑" pitchFamily="2" charset="-122"/>
              </a:rPr>
              <a:t>上朝请求派邓训与他同行。邓训当初和马氏交情很深</a:t>
            </a:r>
            <a:r>
              <a:rPr lang="en-US" altLang="zh-CN" sz="2400" dirty="0">
                <a:latin typeface="华文细黑" pitchFamily="2" charset="-122"/>
                <a:ea typeface="华文细黑" pitchFamily="2" charset="-122"/>
              </a:rPr>
              <a:t>,</a:t>
            </a:r>
            <a:r>
              <a:rPr lang="zh-CN" altLang="zh-CN" sz="2400" dirty="0">
                <a:latin typeface="华文细黑" pitchFamily="2" charset="-122"/>
                <a:ea typeface="华文细黑" pitchFamily="2" charset="-122"/>
              </a:rPr>
              <a:t>不被窦氏族人亲近，到窦宪被杀时，他因此没有遭受祸患。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2310" y="88212"/>
            <a:ext cx="778410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2. </a:t>
            </a:r>
            <a:r>
              <a:rPr lang="zh-CN" altLang="zh-CN" sz="2600" b="1" kern="0" dirty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题目</a:t>
            </a:r>
            <a:r>
              <a:rPr lang="en-US" altLang="zh-CN" sz="2600" kern="0" dirty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或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病之，谢曰：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故事也。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solidFill>
                  <a:prstClr val="black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solidFill>
                  <a:prstClr val="black"/>
                </a:solidFill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2</a:t>
            </a:r>
            <a:r>
              <a:rPr lang="zh-CN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solidFill>
                  <a:prstClr val="black"/>
                </a:solidFill>
                <a:latin typeface="IPAPANNEW"/>
                <a:ea typeface="华文细黑"/>
                <a:cs typeface="Times New Roman"/>
              </a:rPr>
              <a:t>]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0194" y="1449260"/>
            <a:ext cx="7591834" cy="14029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87132" y="139676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Picture 4" descr="D:\常先平\常先平\2015\幻灯片\二轮\扫描15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653"/>
          <a:stretch>
            <a:fillRect/>
          </a:stretch>
        </p:blipFill>
        <p:spPr bwMode="auto">
          <a:xfrm>
            <a:off x="1411268" y="2060074"/>
            <a:ext cx="2735918" cy="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常先平\常先平\2015\幻灯片\二轮\扫描15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600"/>
          <a:stretch>
            <a:fillRect/>
          </a:stretch>
        </p:blipFill>
        <p:spPr bwMode="auto">
          <a:xfrm>
            <a:off x="4276348" y="2067694"/>
            <a:ext cx="3152290" cy="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626800" y="3564115"/>
            <a:ext cx="7632848" cy="1088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该答案根本未联系语境，连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曰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的主语都弄错了，更不用提译准得分点了。</a:t>
            </a:r>
            <a:endParaRPr lang="zh-CN" altLang="en-US" sz="2600" dirty="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22744" y="300530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66960" y="301510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0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087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79512" y="235572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3008046"/>
            <a:ext cx="7632848" cy="1075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该答案译准了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字，但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均未能结合语境确定其最确切的义项。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51720" y="2365525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2574" y="752040"/>
            <a:ext cx="7591834" cy="14596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79512" y="699542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Picture 21" descr="D:\常先平\常先平\2015\幻灯片\二轮\扫描12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970"/>
          <a:stretch>
            <a:fillRect/>
          </a:stretch>
        </p:blipFill>
        <p:spPr bwMode="auto">
          <a:xfrm>
            <a:off x="1489050" y="1356257"/>
            <a:ext cx="2596273" cy="56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D:\常先平\常先平\2015\幻灯片\二轮\扫描12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566"/>
          <a:stretch>
            <a:fillRect/>
          </a:stretch>
        </p:blipFill>
        <p:spPr bwMode="auto">
          <a:xfrm>
            <a:off x="4085323" y="1356257"/>
            <a:ext cx="1566797" cy="56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701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496" y="2376348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79712" y="2386147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608024"/>
            <a:ext cx="7591834" cy="1603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5555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2285" y="3014820"/>
            <a:ext cx="7864131" cy="1596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该答案译对了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两个得分点，但对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的翻译明显不通，哪有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推辞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诟病的？显然，该考生未联系外部语境从情理上来确定其义项。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pic>
        <p:nvPicPr>
          <p:cNvPr id="1026" name="Picture 2" descr="\\常先平\d\常先平\源文件\二轮\语文\江苏专用\扫描1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54052"/>
            <a:ext cx="4824536" cy="47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4413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496" y="163564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145131"/>
            <a:ext cx="8064896" cy="285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所给译句虽短，但包含两个重要的实词得分点，即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3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 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3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两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个多义词语境义的确定；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是古今异义词。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字在语境中好确定，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字很难，作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道歉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推辞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义讲难以合乎上下文的情理，这里作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告诉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讲最好。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有两个相近的义项：旧事、旧例。联系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送别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，作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旧例</a:t>
            </a:r>
            <a:r>
              <a:rPr lang="en-US" altLang="zh-CN" sz="23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3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讲最贴切。</a:t>
            </a:r>
            <a:endParaRPr lang="zh-CN" altLang="zh-CN" sz="23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79712" y="1645445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391999"/>
            <a:ext cx="7735850" cy="13156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339502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2" descr="D:\常先平\常先平\2015\幻灯片\二轮\扫描14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7749"/>
          <a:stretch>
            <a:fillRect/>
          </a:stretch>
        </p:blipFill>
        <p:spPr bwMode="auto">
          <a:xfrm>
            <a:off x="1390799" y="987574"/>
            <a:ext cx="1484776" cy="44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常先平\常先平\2015\幻灯片\二轮\扫描14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928" r="29086"/>
          <a:stretch>
            <a:fillRect/>
          </a:stretch>
        </p:blipFill>
        <p:spPr bwMode="auto">
          <a:xfrm>
            <a:off x="2843808" y="987574"/>
            <a:ext cx="1794794" cy="44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常先平\常先平\2015\幻灯片\二轮\扫描14.T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082"/>
          <a:stretch>
            <a:fillRect/>
          </a:stretch>
        </p:blipFill>
        <p:spPr bwMode="auto">
          <a:xfrm>
            <a:off x="4644008" y="987574"/>
            <a:ext cx="1331336" cy="44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764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5581" y="267494"/>
            <a:ext cx="8472883" cy="11476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有人诟病他，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告诉他们说：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这是旧例。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Courier New"/>
              </a:rPr>
              <a:t> 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得分点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，诟病；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谢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，告诉；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，旧例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5581" y="1427262"/>
            <a:ext cx="8472883" cy="36533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zh-CN" altLang="zh-CN" sz="26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译文</a:t>
            </a:r>
            <a:r>
              <a:rPr lang="zh-CN" altLang="en-US" sz="2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en-US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李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之才，字挺之，青社人。天圣八年同进士出身。为人质朴而且坦率，很自信，没有一点造作勉强的样子。李挺之最初担任卫州获嘉县主簿，暂时代理共城令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官职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。李挺之的器量很大，世上很难有懂他的人，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漂泊失意，很久都不能升职。有人替他感到惋惜，他就说：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应当把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7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339502"/>
            <a:ext cx="8305934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小的贬职当作荣升。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只有友人石曼卿说：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世俗不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能够容纳你，你为何不远离世俗而隐逸山林呢？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又调任孟州司法参军。当时范忠献公守孟州，也不能够了解他。起初范忠献公持节钺镇守延安，送别的人不采用旧例，一直送到境外。只有李挺之在近郊道别。有人诟病他，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告诉他们说：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这是旧例。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没有多久，范忠献责守安陆，只有李挺之到洛阳拜见他。以前送他到远郊的人，没有一个前来。这时范忠献悔恨了解李挺之晚了。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38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1707654"/>
            <a:ext cx="7519253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3. 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题目</a:t>
            </a:r>
            <a:r>
              <a:rPr lang="en-US" altLang="zh-CN" sz="2600" kern="0" dirty="0" smtClean="0">
                <a:solidFill>
                  <a:srgbClr val="E46C0A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仅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此区区，而犹厄抑使不得彰行于世，良可悲也。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原文见</a:t>
            </a:r>
            <a:r>
              <a:rPr lang="en-US" altLang="zh-CN" sz="2600" kern="100" dirty="0"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自我诊断</a:t>
            </a:r>
            <a:r>
              <a:rPr lang="en-US" altLang="zh-CN" sz="2600" kern="100" dirty="0"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第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3</a:t>
            </a:r>
            <a:r>
              <a:rPr lang="zh-CN" altLang="zh-CN" sz="2600" kern="100" dirty="0">
                <a:latin typeface="IPAPANNEW"/>
                <a:ea typeface="华文细黑"/>
                <a:cs typeface="Times New Roman"/>
              </a:rPr>
              <a:t>题</a:t>
            </a:r>
            <a:r>
              <a:rPr lang="en-US" altLang="zh-CN" sz="2600" kern="100" dirty="0">
                <a:latin typeface="IPAPANNEW"/>
                <a:ea typeface="华文细黑"/>
                <a:cs typeface="Times New Roman"/>
              </a:rPr>
              <a:t>]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84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62836" y="1995686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499742"/>
            <a:ext cx="7632848" cy="2452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该答案失分的原因似乎是未把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厄抑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得分点译准确，但其根本原因是未联系语境，或者说未结合上文语境锁定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的是文字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代指先生文稿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，而非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子长之志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，导致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厄抑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谁、谁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不得彰行于世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en-US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理解连串有误。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007052" y="2005485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1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8558" y="247984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5496" y="247984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D:\常先平\常先平\2015\幻灯片\二轮\苏4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43558"/>
            <a:ext cx="4104456" cy="9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53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7504" y="2421535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剖析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84220" y="3034855"/>
            <a:ext cx="7632848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该答案几个关键点译得好，失分还是在于未结合语境把握住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彰行于世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的不是其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品行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，而是其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文字</a:t>
            </a:r>
            <a:r>
              <a:rPr lang="en-US" altLang="zh-CN" sz="24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 </a:t>
            </a: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文集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，丢掉了文意通顺分。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1720" y="2431334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3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2574" y="464008"/>
            <a:ext cx="7591834" cy="1819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52172" y="411510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失分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答案（</a:t>
            </a:r>
            <a:r>
              <a:rPr lang="en-US" altLang="zh-CN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1" descr="\\常先平\d\江苏专用\苏5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68286"/>
            <a:ext cx="4416585" cy="9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34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7504" y="2355726"/>
            <a:ext cx="3096344" cy="6085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赏析</a:t>
            </a:r>
            <a:endParaRPr lang="zh-CN" altLang="en-US" sz="2000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843525"/>
            <a:ext cx="7942772" cy="196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该答案首先根据上文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仅区区文字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确定了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少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意，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区区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文字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；然后知道了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厄抑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文字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不得彰行于世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的还是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文字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，顺利地落实了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厄抑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良</a:t>
            </a:r>
            <a:r>
              <a:rPr lang="en-US" altLang="zh-CN" sz="24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等得分点，保证了文意通顺。</a:t>
            </a:r>
            <a:endParaRPr lang="zh-CN" altLang="zh-CN" sz="2400" kern="100" dirty="0"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1720" y="2391762"/>
            <a:ext cx="155683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[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得分 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4</a:t>
            </a:r>
            <a:r>
              <a:rPr lang="zh-CN" altLang="en-US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分</a:t>
            </a:r>
            <a:r>
              <a:rPr lang="en-US" altLang="zh-CN" sz="2400" dirty="0" smtClean="0">
                <a:latin typeface="IPAPANNEW" pitchFamily="2" charset="0"/>
                <a:ea typeface="华文细黑" pitchFamily="2" charset="-122"/>
                <a:cs typeface="Times New Roman" pitchFamily="18" charset="0"/>
              </a:rPr>
              <a:t>]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566" y="339502"/>
            <a:ext cx="7591834" cy="20162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07504" y="411509"/>
            <a:ext cx="3096344" cy="55880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现场</a:t>
            </a:r>
            <a:r>
              <a:rPr lang="zh-CN" altLang="en-US" sz="26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满分</a:t>
            </a:r>
            <a:r>
              <a:rPr lang="zh-CN" altLang="en-US" sz="2000" b="1" dirty="0" smtClean="0">
                <a:solidFill>
                  <a:srgbClr val="339966"/>
                </a:solidFill>
                <a:latin typeface="微软雅黑" pitchFamily="34" charset="-122"/>
                <a:ea typeface="微软雅黑" pitchFamily="34" charset="-122"/>
              </a:rPr>
              <a:t>答案</a:t>
            </a:r>
            <a:endParaRPr lang="zh-CN" altLang="en-US" sz="2000" b="1" dirty="0">
              <a:solidFill>
                <a:srgbClr val="3399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1" descr="\\常先平\d\江苏专用\苏6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9582"/>
            <a:ext cx="5719942" cy="107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48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246265"/>
            <a:ext cx="8496944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参考答案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仅这些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残存的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很少的文字，却还遭受压制使它不能在世间公开流传，确实可悲啊。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评</a:t>
            </a:r>
            <a:r>
              <a:rPr lang="zh-CN" altLang="zh-CN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分</a:t>
            </a:r>
            <a:r>
              <a:rPr lang="zh-CN" altLang="en-US" sz="2600" b="1" kern="100" dirty="0" smtClean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建议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区区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厄抑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、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良</a:t>
            </a:r>
            <a:r>
              <a:rPr lang="en-US" altLang="zh-CN" sz="2600" kern="100" spc="-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、语句通顺各</a:t>
            </a:r>
            <a:r>
              <a:rPr lang="en-US" altLang="zh-CN" sz="2600" kern="100" spc="-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spc="-100" dirty="0">
                <a:latin typeface="Times New Roman"/>
                <a:ea typeface="华文细黑"/>
                <a:cs typeface="Times New Roman"/>
              </a:rPr>
              <a:t>分。</a:t>
            </a:r>
            <a:endParaRPr lang="zh-CN" altLang="zh-CN" sz="1050" kern="100" spc="-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1851670"/>
            <a:ext cx="8305934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参考</a:t>
            </a:r>
            <a:r>
              <a:rPr lang="zh-CN" altLang="zh-CN" sz="26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译文</a:t>
            </a:r>
            <a:r>
              <a:rPr lang="zh-CN" altLang="en-US" sz="26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6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600" b="1" dirty="0" smtClean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just">
              <a:lnSpc>
                <a:spcPct val="130000"/>
              </a:lnSpc>
            </a:pPr>
            <a:r>
              <a:rPr lang="en-US" altLang="zh-CN" sz="2600" b="1" kern="100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</a:t>
            </a:r>
            <a:r>
              <a:rPr lang="en-US" altLang="zh-CN" sz="2600" b="1" kern="100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     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读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戴名世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先生的文章，看到它的意境像太空的浮云，变化无痕；又像飘飞的仙人，没有谁可以窥视它的行踪。我私下里曾经将他的文章与古人的诗文相比，认为它与庄周的文、李白的诗差不多相类似。但他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文章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气势逸致神韵的高远，就一直进入司马迁的境界而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得到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他的</a:t>
            </a:r>
          </a:p>
        </p:txBody>
      </p:sp>
    </p:spTree>
    <p:extLst>
      <p:ext uri="{BB962C8B-B14F-4D97-AF65-F5344CB8AC3E}">
        <p14:creationId xmlns:p14="http://schemas.microsoft.com/office/powerpoint/2010/main" xmlns="" val="296068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339502"/>
            <a:ext cx="8305934" cy="44135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神韵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了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。我的学生尤云鹗曾经说司马迁文章的飘逸之气，欧阳修在其后，只有</a:t>
            </a: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戴名世</a:t>
            </a: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先生得到了，这并非虚妄之言啊！我又看先生文中的自叙，以及方苞先生所写的序，知道先生历来常常以司马迁自比，他的心中藏有几百卷诗书，像江水一样滔滔欲出。先前让他写出</a:t>
            </a: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那些文章</a:t>
            </a:r>
            <a:r>
              <a:rPr lang="en-US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，一定有不同于班固、范蔚宗、陈寿这些人的地方。难道仅这一点点文字就足以看到司马迁文章的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神韵吗？可惜啊，先生有司马迁的才能，却没能够有司马迁的大志，仅这些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</a:rPr>
              <a:t>(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残存的</a:t>
            </a:r>
            <a:r>
              <a:rPr lang="en-US" altLang="zh-CN" sz="2400" kern="100" dirty="0">
                <a:solidFill>
                  <a:prstClr val="black"/>
                </a:solidFill>
                <a:latin typeface="Times New Roman"/>
                <a:ea typeface="华文细黑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很少的文字，却还遭受压制使它不能在世间公开流传，确实可悲啊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604448" y="4660209"/>
            <a:ext cx="360000" cy="359813"/>
            <a:chOff x="8623505" y="4334074"/>
            <a:chExt cx="360000" cy="359813"/>
          </a:xfrm>
        </p:grpSpPr>
        <p:sp>
          <p:nvSpPr>
            <p:cNvPr id="8" name="椭圆 7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燕尾形 8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7729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585" y="1009816"/>
            <a:ext cx="7981839" cy="36501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一、高度认识语境在翻译中的作用，坚决改掉脱离语境翻译的坏习惯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语境即言语环境，分为内部语境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上下文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和外部语境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社会背景、知识积累、情理事理等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。文言文中所说的语境主要是内部语境，主要是文段语境和句子语境，很少涉及如现代文阅读中的全篇语境。文言语境在翻译中的作用不仅仅是激活、锁定学生已有的文言文知识积累，更在于：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904" y="195486"/>
            <a:ext cx="5436096" cy="576064"/>
          </a:xfrm>
          <a:prstGeom prst="rect">
            <a:avLst/>
          </a:prstGeom>
          <a:solidFill>
            <a:srgbClr val="FF6400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kern="100" dirty="0">
                <a:latin typeface="微软雅黑" pitchFamily="34" charset="-122"/>
                <a:ea typeface="微软雅黑" pitchFamily="34" charset="-122"/>
                <a:cs typeface="Courier New"/>
              </a:rPr>
              <a:t>借题发挥，突破答题核心问题</a:t>
            </a:r>
          </a:p>
        </p:txBody>
      </p:sp>
    </p:spTree>
    <p:extLst>
      <p:ext uri="{BB962C8B-B14F-4D97-AF65-F5344CB8AC3E}">
        <p14:creationId xmlns:p14="http://schemas.microsoft.com/office/powerpoint/2010/main" xmlns="" val="30636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463" y="678631"/>
            <a:ext cx="8388993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．确定重要实词、虚词的含义，并借此判定特殊句式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尤其是无判断标志的判断句和意念被动句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，推测疑难词语含义。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．结合语境推断被省略的成分和代词具体指代的对象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．保证文意通顺，避免了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见字生义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刻意硬译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等常见问题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18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267494"/>
            <a:ext cx="8472883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语境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对于翻译来说如此重要，可是在平时学习乃至考试中，学生的语境意识非常淡薄乃至没有。这其中有个客观因素，就是被翻译的语句放在答案卷中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高考全是这样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与原文相对分开了，于是乎考生只盯着这个句子想，即使明知翻译不通也还是硬译，就是不知道把这个句子代入原文中去读、去思考。这可能是考生普遍存在的一个坏习惯吧！因此，必须改掉这个坏习惯，真正做到让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字回到词中、词回到句中、句回到段中、段回到篇中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83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125597"/>
            <a:ext cx="8305934" cy="22382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Times New Roman"/>
                <a:ea typeface="华文细黑"/>
                <a:cs typeface="Times New Roman"/>
              </a:rPr>
              <a:t>二、联系语境翻译的着力点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一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关注文段内容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．记叙性文段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人物身份、性格和人物间关系</a:t>
            </a:r>
            <a:endParaRPr lang="zh-CN" altLang="zh-CN" sz="10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82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4767" y="411510"/>
            <a:ext cx="822369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en-US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Courier New"/>
              </a:rPr>
              <a:t>1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阅读下面的文段，把文中画线的句子翻译成现代汉语。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     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孙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堪字子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，河南缑氏人也。明经学，有志操，清白贞正，爱士大夫，然一毫未尝取于人，以节介气勇自行。王莽末，兵革并起，宗族老弱在营保间，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堪尝力战陷敌，无所回避，数被创刃，宗族赖之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郡中咸服其义勇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选自《后汉书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儒林列传下》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2759" y="126375"/>
            <a:ext cx="8223697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陷敌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分。得分点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陷敌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无所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亦是翻译的难点所在，学生很容易将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陷敌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误译为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陷入敌人的包围中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无所回避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误译为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没有地方躲避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，这些错误的出现缘于学生对孙堪身份及性格特点的忽视。文段一开始介绍了孙堪有学问、有志操、有勇气的儒者形象，尤其从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以节介气勇自行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及后文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郡中咸服其义勇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的效果看，这是一个英勇无畏而得以为人所认可的勇者形象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8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296354"/>
            <a:ext cx="8472883" cy="45076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因此，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陷敌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应译为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攻入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敌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阵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无所回避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应译为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没有什么逃避的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或：全然不逃避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。这里的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陷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冲锋陷阵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陷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同义，表示主动攻入，而不是被动沦陷；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无所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本是课内积累的复音虚词，如《鸿门宴》中的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财物无所取，妇女无所幸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，学生如果能充分关注语境，便能将脑海中这休眠的文言知识唤醒，做到学以致用。全句应翻译为：孙堪曾经全力迎战而攻入敌阵，他全然不逃避，多次受伤，宗族的人都依靠他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脱险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45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3528" y="370409"/>
            <a:ext cx="8388993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en-US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Courier New"/>
              </a:rPr>
              <a:t>2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阅读下面的文段，把文中画线的句子翻译成现代汉语。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年高考广东卷节选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天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长县鞫王甲杀人，既具狱，敞见而察其冤，甲畏吏，不敢自直。敞以委户曹杜诱，诱不能有所平反，而傅致益牢。将论囚，敞曰：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冤也。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亲按问之。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甲知能为己直，乃敢告，盖杀人者，富人陈氏也。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相传以为神明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刘敞传》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267494"/>
            <a:ext cx="8472883" cy="45735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分，补出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知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后的省略成分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刘敞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分。要补准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刘敞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这一省略成分，学生必须关注人物关系。文段内容中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敞见而察其冤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敞曰：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冤也。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亲按问之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两处可见刘敞一开始便察觉到王甲的冤情，并一直坚持自己的判断，后来还亲自审问来为他洗清冤情。当事人王甲也明白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能为己直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的人只有刘敞，才敢以实情相告。全句应翻译为：王甲知道刘敞能为自己伸冤，才敢告知真相，原来杀人的，是姓陈的富人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62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23478"/>
            <a:ext cx="8388993" cy="31947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．韦</a:t>
            </a:r>
            <a:r>
              <a:rPr lang="zh-CN" altLang="zh-CN" sz="2400" kern="100" dirty="0">
                <a:latin typeface="宋体"/>
                <a:ea typeface="华文细黑"/>
                <a:cs typeface="宋体"/>
              </a:rPr>
              <a:t>敻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，字敬远，京兆杜陵人。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魏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太祖经纶王业，侧席求贤，闻</a:t>
            </a:r>
            <a:r>
              <a:rPr lang="zh-CN" altLang="zh-CN" sz="2400" kern="100" dirty="0">
                <a:latin typeface="宋体"/>
                <a:ea typeface="华文细黑"/>
                <a:cs typeface="宋体"/>
              </a:rPr>
              <a:t>夐</a:t>
            </a:r>
            <a:r>
              <a:rPr lang="zh-CN" altLang="zh-CN" sz="2400" kern="100" dirty="0">
                <a:latin typeface="楷体_GB2312"/>
                <a:ea typeface="华文细黑"/>
                <a:cs typeface="楷体_GB2312"/>
              </a:rPr>
              <a:t>养高不仕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，虚心致悦，</a:t>
            </a:r>
            <a:r>
              <a:rPr lang="zh-CN" altLang="zh-CN" sz="2400" u="heavy" kern="100" dirty="0">
                <a:latin typeface="Times New Roman"/>
                <a:ea typeface="华文细黑"/>
                <a:cs typeface="Times New Roman"/>
              </a:rPr>
              <a:t>遗使辟之，虽情逾甚至，而竟不能屈。弥以重之，亦弗之夺也</a:t>
            </a:r>
            <a:r>
              <a:rPr lang="zh-CN" altLang="zh-CN" sz="24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选自《周书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卷三十一》</a:t>
            </a:r>
            <a:r>
              <a:rPr lang="en-US" altLang="zh-CN" sz="24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4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4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5455" y="2643758"/>
            <a:ext cx="8388993" cy="209974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4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              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魏太祖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派使者前往征召他，尽管情感表达感人至深，但最终不能使韦夐屈服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屈身、屈就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魏太祖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因此更加敬重他，也不能强迫改变他的志向。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辟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屈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重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弗之夺也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句式，省略的主语。</a:t>
            </a:r>
            <a:r>
              <a:rPr lang="en-US" altLang="zh-CN" sz="24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37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0751" y="51470"/>
            <a:ext cx="8223697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(2014·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山东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詹鼎，字国器，台宁海人也。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其家素贱，父鬻饼市中，而舍县之大家。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大家惟吴氏最豪贵，舍其家，生鼎。鼎生六七年，不与市中儿嬉敖，独喜游学馆，听人读书，归，辄能言诸生所诵。吴氏爱之，谓其父令儿读书。鼎欣然，其父独不肯，骂曰：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吾故市人家，生子而能业，吾业不废足矣，奈何从儒生游也？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然鼎每自课习，夜坐饼灶下，诵不休。其父见其志不可夺，遣之读书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选自《逊志斋集》，有删改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8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65057" y="510808"/>
            <a:ext cx="8305934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其家素贱，父鬻饼市中，而舍县之大家。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en-US" altLang="zh-CN" sz="2600" kern="1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0522" y="1067808"/>
            <a:ext cx="8305934" cy="12159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他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家一向贫贱，父亲在集市以卖饼为业，寄居在县里的富豪家里。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2166992"/>
            <a:ext cx="8388993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吾故市人家，生子而能业，吾业不废足矣，奈何从儒生游也？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3359689"/>
            <a:ext cx="8388993" cy="122828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我们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本是商人之家，生养儿子能够继承我的手艺，我的手艺不废弃就行了，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你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怎么能跟读书人交往呢？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86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0344" y="54367"/>
            <a:ext cx="8305934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60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詹鼎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字国器，是台州宁海人。他家一向贫贱，父亲在集市以卖饼为业，寄居在县里的富豪家里。富家只有吴家最为富贵，詹父就寄居在他家里，生下詹鼎。詹鼎六七岁时，不喜欢与街市上的儿童嬉游，只喜欢到学馆，听人读书，回到家就能说出诸生诵读的内容。吴家很喜欢他，对他的父亲说让他读书。詹鼎欣然同意，只是他的父亲不愿意，骂他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我们本是商人之家，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生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1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1302896"/>
            <a:ext cx="8223697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养儿子能够继承我的手艺，我的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手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艺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不废弃就行了，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你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怎么能跟读书人交往呢？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然而詹鼎经常自己温习功课，夜里坐在饼灶下面干活，也诵读不停止。他的父亲见他的志向不能改变，就让他去读书。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39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544" y="67895"/>
            <a:ext cx="8142274" cy="49398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事件经过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5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en-US" altLang="zh-CN" sz="2500" b="1" kern="100" dirty="0">
                <a:solidFill>
                  <a:srgbClr val="00B0F0"/>
                </a:solidFill>
                <a:latin typeface="Times New Roman"/>
                <a:ea typeface="微软雅黑"/>
                <a:cs typeface="Courier New"/>
              </a:rPr>
              <a:t>3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　阅读下面的文段，把文中画线的句子翻译成现代汉语。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(2014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年高考广东卷节选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2500" kern="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5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刘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敞字原父。举庆历进士，廷试第一。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奉使契丹，素习知山川道径，契丹导之行，自古北口至柳河，回屈殆千里，欲夸示险远。敞质译人曰：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自松亭趋柳河，</a:t>
            </a:r>
            <a:r>
              <a:rPr lang="zh-CN" altLang="zh-CN" sz="2500" u="heavy" kern="100" dirty="0">
                <a:latin typeface="Times New Roman"/>
                <a:ea typeface="华文细黑"/>
                <a:cs typeface="Times New Roman"/>
              </a:rPr>
              <a:t>甚径且易，不数日可抵中京，何为故道此？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(4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译相顾骇愧曰：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实然。但通好以来，置驿如是，不敢变也。</a:t>
            </a:r>
            <a:r>
              <a:rPr lang="en-US" altLang="zh-CN" sz="2500" kern="100" dirty="0" smtClean="0">
                <a:latin typeface="宋体"/>
                <a:ea typeface="华文细黑"/>
                <a:cs typeface="Times New Roman"/>
              </a:rPr>
              <a:t>”</a:t>
            </a:r>
          </a:p>
          <a:p>
            <a:pPr algn="r">
              <a:lnSpc>
                <a:spcPct val="140000"/>
              </a:lnSpc>
              <a:spcAft>
                <a:spcPts val="0"/>
              </a:spcAft>
            </a:pP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5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刘敞传》</a:t>
            </a:r>
            <a:r>
              <a:rPr lang="en-US" altLang="zh-CN" sz="2500" kern="100" dirty="0" smtClean="0">
                <a:latin typeface="Times New Roman"/>
                <a:ea typeface="华文细黑"/>
                <a:cs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19006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32137" y="443250"/>
            <a:ext cx="806165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分。得分点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亦是翻译的难点，同时，如果大意分中的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分落在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上，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也成为一个难点。要突破这些难点，便要梳理文段中的事件经过。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奉使契丹，素习知山川道径，契丹导之行，自古北口至柳河，回屈殆千里，欲夸示险远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交代了刘敞出使契丹行走的路线，以及契丹人选择这条路线的意图。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而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95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371242"/>
            <a:ext cx="8305934" cy="42167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敞质译人曰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表明刘敞对既定路线的不满，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何为故道此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故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译为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故意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，与质问的语气相符，内容上与契丹人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欲夸示险远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的意图相应，而下文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译相顾骇愧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也正显示出契丹人意图被识破后的尴尬。刘敞认为到达目的地的最佳路线是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自松亭趋柳河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，这条路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甚径且易，不数日可抵中京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径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与原路线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回屈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的情况相反，当译为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直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易</a:t>
            </a:r>
            <a:r>
              <a:rPr lang="en-US" altLang="zh-CN" sz="2600" kern="100" dirty="0" smtClean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15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70522" y="846748"/>
            <a:ext cx="8305934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险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相反，当译为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平坦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；而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不数日可抵中京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殆千里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远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的情况相反。可见，刘敞的确熟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悉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两地的山川道路，他的质疑是有充分的事实依据的。全句应翻译为：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道路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非常直并且容易行走，用不了几天就可以抵达中京，为什么故意走这条道路呢？</a:t>
            </a:r>
            <a:endParaRPr lang="zh-CN" altLang="zh-CN" sz="26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92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5581" y="267494"/>
            <a:ext cx="8472883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3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临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川靖惠王宏，字宣达，文帝第六子，武帝之介弟也。宏妾弟吴法寿性粗狡，恃宏无所畏忌，辄杀人。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死家诉，有敕严讨。法寿在宏府内，无如之何。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武帝制宏出之，即日偿辜。南司奏免宏司徒、骠骑、扬州刺史。武帝注曰：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爱宏者兄弟私亲，免宏者王者正法，所奏可。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十七年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43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544" y="555526"/>
            <a:ext cx="8142274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帝将幸光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宅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寺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，有士伏于骡骑航待帝夜出。帝将行，心动，乃于朱雀航过。事发，称为宏所使。帝泣谓宏曰：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我人才胜汝百倍，当此犹恐颠坠，汝何为者。我非不能为周公、汉文，念汝愚故。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宏顿首曰：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无是，无是。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于是以罪免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solidFill>
                <a:prstClr val="black"/>
              </a:solidFill>
              <a:latin typeface="Times New Roman"/>
              <a:ea typeface="华文细黑"/>
              <a:cs typeface="Times New Roman"/>
            </a:endParaRPr>
          </a:p>
          <a:p>
            <a:pPr lvl="0" algn="r">
              <a:lnSpc>
                <a:spcPct val="150000"/>
              </a:lnSpc>
            </a:pP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选自《南史》卷五十一，有删改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733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1351096"/>
            <a:ext cx="8223697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死家诉，有敕严讨。法寿在宏府内，无如之何。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931904"/>
            <a:ext cx="8223697" cy="12159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死者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家属告状，梁武帝下诏严加追讨。吴法寿躲入萧宏的府第，有关部门无计可施。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78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915566"/>
            <a:ext cx="8142274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我人才胜汝百倍，当此犹恐颠坠，汝何为者。我非不能为周公、汉文，念汝愚故。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0166" y="2122994"/>
            <a:ext cx="8142274" cy="18169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我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的才能胜过你一百倍，做天子还恐怕会被推翻，你如何能行呢？我不是不能像周公、汉文帝那样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诛杀兄弟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，只是考虑你愚笨的缘故。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792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1470"/>
            <a:ext cx="8223697" cy="4953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2600" b="1" kern="100" dirty="0" smtClean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600" kern="100" dirty="0" smtClean="0">
              <a:solidFill>
                <a:srgbClr val="00B050"/>
              </a:solidFill>
              <a:latin typeface="宋体"/>
              <a:cs typeface="Courier New"/>
            </a:endParaRPr>
          </a:p>
          <a:p>
            <a:pPr lvl="0" algn="just">
              <a:lnSpc>
                <a:spcPct val="135000"/>
              </a:lnSpc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临川靖惠王萧宏，字宣达，是文帝的第六个儿子，武帝的弟弟。萧宏的妾弟吴法寿性情粗横狡猾，倚仗萧宏的势力无所畏忌，随意杀人。死者家属告状，梁武帝下诏严加追讨。吴法寿躲入萧宏的府第，有关部门无计可施。梁武帝亲自下旨命令萧宏将人交出，当天就为死者偿命。南司上奏请求免除萧宏的司徒、骠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骑、扬州刺史职务。武帝批注道：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爱惜萧宏是兄弟私亲，免除萧宏职务是王者正法，所奏准可。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天监十七年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梁武帝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09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4182" y="483518"/>
            <a:ext cx="8142274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将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驾临光宅寺，有一个武士潜伏在骡骑航等待梁武帝夜晚出行。梁武帝将要走时，心有所动，就从朱雀航经过。事情暴露后，武士供称是受到萧宏的指使。梁武帝流着泪对萧宏说：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我的才能胜过你一百倍，做天子还恐怕会被推翻，你如何能行呢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？我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不是不能像周公、汉文帝那样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诛杀兄弟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，只是考虑你愚笨的缘故。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萧宏叩头说：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绝无此事，绝无此事。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于是因罪被免官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82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536" y="875591"/>
            <a:ext cx="8258252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．议论性文段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议论性文段语境的把握，首先要把文段中观点与材料两部分区分开，理清段内层次关系；其次是注意前后句子间的并列、因果、转折、假设关系；最后要把握住句子内部的事理逻辑。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55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174" y="483518"/>
            <a:ext cx="828629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阅读下面的文段，把文中画线的句子翻译成现代汉语。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年高考湖南卷节选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太古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之人，或巢于木，或处于穴。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木处而颠，土处而病也。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圣人为屋以居，冀免乎二者之患而已矣，初未尝有后世华侈之饰也。孟祥读书学古，结茅为屋，不事华侈，其古者与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？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             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选自明代杜琼《雪屋记》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492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791" y="411510"/>
            <a:ext cx="806165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</a:t>
            </a: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土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的活用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分。得分点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颠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是难点所在，学生可能会误译为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癫狂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颠簸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，而正解当为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跌落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。依据前文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巢于木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的提示，这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木处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便是在树上住，既是在高处，就有跌落下来的危险。学生译为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癫狂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可能是由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病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推测出来的，但这不符合事理逻辑，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住在高处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人精神疯癫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无法建立因果联系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34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71550"/>
            <a:ext cx="8061657" cy="30164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学生译为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颠簸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或是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摇晃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树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上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住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有一点点联系，但依然不合理，因为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圣人为屋以居，冀免乎二者之患而已矣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，这句中的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患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是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灾祸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的意思，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颠簸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不足以成为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灾祸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跌落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才是让人们害怕的事。全句应翻译为：在树上居住会跌落，在洞穴里居住会生病。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13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70783" y="294491"/>
            <a:ext cx="806165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r>
              <a:rPr lang="en-US" altLang="zh-CN" sz="2600" b="1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4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臣亦闻古之善观人国者，如良医之切脉，知其受病之处而逆其必殒之期，初不为肥瘦而易其智。官渡之师，袁绍未遂弱也，曹操见之以为终且自毙者，以嫡庶不定而知之也。咸阳之都，会稽之游，秦尚自强也，高祖见之以为当如是矣，项籍见之以为可取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代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57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2759" y="654648"/>
            <a:ext cx="8223697" cy="245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之者，以民怨已深而知之。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盖国之亡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，</a:t>
            </a:r>
            <a:r>
              <a:rPr lang="zh-CN" altLang="zh-CN" sz="2600" u="heavy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未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有如民怨、嫡庶不定之酷，虏今并有之，欲不亡何待！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臣故曰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形与势异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。惟陛下实深察之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               </a:t>
            </a:r>
            <a:r>
              <a:rPr lang="en-US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选自《美芹十论》</a:t>
            </a: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427734"/>
            <a:ext cx="8223697" cy="17060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国家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灭亡时，一般没有像百姓心怀不满、没有确定嫡子还是庶子接班这样残酷的，但是敌人现在这两种情况都有，想不灭亡还等待什么时候！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82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66499"/>
            <a:ext cx="8142274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又听说古时候善于观察别人国家的人，就像优秀的医生切脉一样，知道病人生病之处并且能预料到他死亡的日期，一点也不因为这病人的胖或瘦就改变了自己的诊断。官渡之战时，袁绍的军队并没有立即减弱，曹操见了袁绍，认为袁绍最终一定会自取灭亡，是从袁绍还未确定嫡子还是庶子接班的问题上看出来的。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秦始皇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90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0783" y="297187"/>
            <a:ext cx="8061657" cy="45068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在咸阳建都，到会稽游玩，那时秦王朝还很强大，可是刘邦见了就认为今后自己也应当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像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这样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，项籍见了就认为自己可以取而代之，这是从当时百姓心怀不满已深的现象中看出来的。国家灭亡时，一般没有像百姓心怀不满、没有确定嫡子还是庶子接班这样残酷的，但是敌人现在这两种情况都有，想不灭亡还等待什么时候！所以我说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形与势不同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。希望陛下实实在在地仔细考虑这件事。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982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131590"/>
            <a:ext cx="8258252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二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关注句子结构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关注句子结构即要关注句子内部词语的搭配，以辨明词性或活用的情况。如果上下文语境中有对称结构，也需要重视和关注，它能帮助我们辨明词性或推断词义。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26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339502"/>
            <a:ext cx="806165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．句内搭配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阅读下面的文段，把文中画线的句子翻译成现代汉语。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(2014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年高考辽宁卷节选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承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、楚间有樊梁、新开、白马三湖，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贼张敌万</a:t>
            </a:r>
            <a:r>
              <a:rPr lang="en-US" altLang="zh-CN" sz="2600" u="heavy" kern="100" baseline="300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u="heavy" kern="100" baseline="30000" dirty="0">
                <a:latin typeface="IPAPANNEW"/>
                <a:ea typeface="华文细黑"/>
                <a:cs typeface="Times New Roman"/>
              </a:rPr>
              <a:t>注</a:t>
            </a:r>
            <a:r>
              <a:rPr lang="en-US" altLang="zh-CN" sz="2600" u="heavy" kern="100" baseline="300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窟穴其间，立绝不与通，故楚粮道愈梗。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(5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                                                       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赵立传》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en-US" altLang="zh-CN" sz="1050" kern="100" dirty="0" smtClean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张敌万：盗贼首领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68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379" y="217998"/>
            <a:ext cx="8061657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400" kern="100" dirty="0" smtClean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窟穴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通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梗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分。要落实得分点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窟穴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，需关注句内词语搭配。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贼张敌万窟穴其间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一句中没有动词，该句句式上既然不是判断句，就必然要有一个词活用为谓语动词。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贼张敌万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适合作主语；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其间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是方位词，常作状语；名词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窟穴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便承担起动词的职责，译为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建造巢穴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；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其间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前需相应地补充介词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于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，介宾结构作后置状语修饰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窟穴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。全句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应翻译为：盗贼张敌万在这中间建造巢穴，赵立坚决不跟他往来，所以楚州运粮的道路更加阻塞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37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8166" y="411510"/>
            <a:ext cx="8472883" cy="42534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．句间对称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例</a:t>
            </a: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阅读下面的文段，把文中画线的句子翻译成现代汉语。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世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之称者，曰谨厚、曰廉静、曰退让。三者名之至美者也，而不知此乡曲之行，非所谓大人者也。大人之职，在于经国家，安社稷，有刚毅大节，为人主畏惮；有深谋远识，为天下长计；合则留，不合以义去。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身之便安，不暇计也；世之指摘，不敢逃也</a:t>
            </a:r>
            <a:r>
              <a:rPr lang="zh-CN" altLang="zh-CN" sz="2600" u="heavy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　　　　　　　　　　　　　　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选自《名实说》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159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339502"/>
            <a:ext cx="822369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Times New Roman"/>
                <a:ea typeface="微软雅黑"/>
                <a:cs typeface="Times New Roman"/>
              </a:rPr>
              <a:t>解析　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本题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3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分，大意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指摘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这一动词沿用至今，比较容易翻译；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也相应地译为能实施批评行为的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。而得分点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容易被误译为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身体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，这是对句间对称关注不够。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身之便安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世之指摘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对称，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和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都应指人，与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世人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相对的便是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自身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。全句应翻译为：自己的安适，无暇考虑；世人的批评，不敢逃避。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6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348480"/>
            <a:ext cx="8472883" cy="37487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400" b="1" kern="100" spc="-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2400" kern="100" spc="-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spc="-100" dirty="0">
                <a:latin typeface="Times New Roman"/>
                <a:ea typeface="华文细黑"/>
                <a:cs typeface="Courier New"/>
              </a:rPr>
              <a:t>5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．阅读下面的文段，翻译文中画线的句子。</a:t>
            </a:r>
            <a:endParaRPr lang="zh-CN" altLang="zh-CN" sz="2400" kern="100" spc="-100" dirty="0">
              <a:latin typeface="宋体"/>
              <a:cs typeface="Courier New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en-US" altLang="zh-CN" sz="2400" kern="100" spc="-100" dirty="0" smtClean="0">
                <a:latin typeface="Times New Roman"/>
                <a:ea typeface="华文细黑"/>
                <a:cs typeface="Times New Roman"/>
              </a:rPr>
              <a:t>          </a:t>
            </a:r>
            <a:r>
              <a:rPr lang="zh-CN" altLang="zh-CN" sz="2400" kern="100" spc="-100" dirty="0" smtClean="0">
                <a:latin typeface="Times New Roman"/>
                <a:ea typeface="华文细黑"/>
                <a:cs typeface="Times New Roman"/>
              </a:rPr>
              <a:t>孔子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曰：</a:t>
            </a:r>
            <a:r>
              <a:rPr lang="en-US" altLang="zh-CN" sz="2400" kern="100" spc="-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奢则不孙，俭则固。与其不孙也，宁固。</a:t>
            </a:r>
            <a:r>
              <a:rPr lang="en-US" altLang="zh-CN" sz="2400" kern="100" spc="-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又云：</a:t>
            </a:r>
            <a:r>
              <a:rPr lang="en-US" altLang="zh-CN" sz="2400" kern="100" spc="-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如有周公之才之美，使骄且吝，其馀不足观也已。</a:t>
            </a:r>
            <a:r>
              <a:rPr lang="en-US" altLang="zh-CN" sz="2400" kern="100" spc="-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然则可俭而不可吝已</a:t>
            </a:r>
            <a:r>
              <a:rPr lang="zh-CN" altLang="zh-CN" sz="2400" kern="100" spc="-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400" u="heavy" kern="100" spc="-100" dirty="0" smtClean="0">
                <a:latin typeface="Times New Roman"/>
                <a:ea typeface="华文细黑"/>
                <a:cs typeface="Times New Roman"/>
              </a:rPr>
              <a:t>俭</a:t>
            </a:r>
            <a:r>
              <a:rPr lang="zh-CN" altLang="zh-CN" sz="2400" u="heavy" kern="100" spc="-100" dirty="0">
                <a:latin typeface="Times New Roman"/>
                <a:ea typeface="华文细黑"/>
                <a:cs typeface="Times New Roman"/>
              </a:rPr>
              <a:t>者，省约为礼之谓也；吝者，穷急不恤之谓也。</a:t>
            </a:r>
            <a:r>
              <a:rPr lang="zh-CN" altLang="zh-CN" sz="2400" kern="100" spc="-100" dirty="0">
                <a:latin typeface="Times New Roman"/>
                <a:ea typeface="华文细黑"/>
                <a:cs typeface="Times New Roman"/>
              </a:rPr>
              <a:t>今有施则奢，俭则吝；如能施而不奢，俭而不吝，可矣。</a:t>
            </a:r>
            <a:endParaRPr lang="zh-CN" altLang="zh-CN" sz="2400" kern="100" spc="-100" dirty="0">
              <a:latin typeface="宋体"/>
              <a:cs typeface="Courier New"/>
            </a:endParaRPr>
          </a:p>
          <a:p>
            <a:pPr lvl="0">
              <a:lnSpc>
                <a:spcPct val="150000"/>
              </a:lnSpc>
            </a:pPr>
            <a:r>
              <a:rPr lang="zh-CN" altLang="zh-CN" sz="24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译文：</a:t>
            </a:r>
            <a:r>
              <a:rPr lang="zh-CN" altLang="zh-CN" sz="2400" kern="100" spc="-100" dirty="0" smtClean="0">
                <a:latin typeface="Times New Roman"/>
                <a:ea typeface="华文细黑"/>
                <a:cs typeface="Times New Roman"/>
              </a:rPr>
              <a:t>　</a:t>
            </a:r>
            <a:endParaRPr lang="zh-CN" altLang="en-US" sz="2400" spc="-100" dirty="0">
              <a:solidFill>
                <a:prstClr val="black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6876" y="3386132"/>
            <a:ext cx="8557612" cy="11371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4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400" kern="100" spc="-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俭省</a:t>
            </a:r>
            <a:r>
              <a:rPr lang="zh-CN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，说的是为了礼仪而节省；吝啬，说的是对那些处于困难危急情境的人也不体恤。</a:t>
            </a:r>
            <a:r>
              <a:rPr lang="en-US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400" kern="100" spc="-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之谓</a:t>
            </a:r>
            <a:r>
              <a:rPr lang="en-US" altLang="zh-CN" sz="2400" kern="100" spc="-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为宾语前置句。</a:t>
            </a:r>
            <a:r>
              <a:rPr lang="en-US" altLang="zh-CN" sz="2400" kern="100" spc="-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en-US" sz="2400" spc="-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24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530" y="267494"/>
            <a:ext cx="8305934" cy="45797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240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lvl="0" indent="660400" algn="just">
              <a:lnSpc>
                <a:spcPct val="135000"/>
              </a:lnSpc>
            </a:pP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孔子说：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奢侈了就会变得不恭顺，节俭了就会显得鄙陋。与其不恭顺，还不如鄙陋一些。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又说：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如果有周公那样的才能和美德，如果他既骄傲又吝啬，那么他其他各方面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的优点</a:t>
            </a:r>
            <a:r>
              <a:rPr lang="en-US" altLang="zh-CN" sz="2400" kern="100" dirty="0" smtClean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也就不值得一提了。</a:t>
            </a:r>
            <a:r>
              <a:rPr lang="en-US" altLang="zh-CN" sz="2400" kern="100" dirty="0" smtClean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400" kern="100" dirty="0" smtClean="0">
                <a:latin typeface="Times New Roman"/>
                <a:ea typeface="华文细黑"/>
                <a:cs typeface="Times New Roman"/>
              </a:rPr>
              <a:t>这样说来是可以俭省而不可以吝啬了。俭省，说的是为了礼仪而节省；吝啬，说的是对那些处于困难危急情境的人也不体恤。现在往往是讲施舍就显得奢侈，</a:t>
            </a:r>
            <a:r>
              <a:rPr lang="zh-CN" altLang="zh-CN" sz="24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讲节俭就会显得吝啬。如果能够做到施舍而不奢侈，俭省而不吝啬，那就可以了</a:t>
            </a:r>
            <a:r>
              <a:rPr lang="zh-CN" altLang="zh-CN" sz="24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4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18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93" y="606623"/>
            <a:ext cx="7981839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6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(2015·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重庆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吾里有徐先生若虚者，郡大姓也。年十五举进士，即谢归业医。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人有一方之良，一言之善，必重币不远数百里而师之，以必得乃止。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历数十年，其学大成，著《易简归一》数十卷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Times New Roman"/>
              </a:rPr>
              <a:t> </a:t>
            </a: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                 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选自元代揭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傒</a:t>
            </a:r>
            <a:r>
              <a:rPr lang="zh-CN" altLang="zh-CN" sz="2600" kern="100" dirty="0">
                <a:latin typeface="仿宋_GB2312"/>
                <a:ea typeface="华文细黑"/>
                <a:cs typeface="仿宋_GB2312"/>
              </a:rPr>
              <a:t>斯《赠医者汤伯高序》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17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5054" y="915566"/>
            <a:ext cx="8015378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r>
              <a:rPr lang="en-US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</a:t>
            </a:r>
            <a:r>
              <a:rPr lang="en-US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只要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别人有一个好的药方，有一句有价值的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医学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见解，必定携重金不远数百里去拜他为师，一定要得到才罢休。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一方之良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一言之善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为定语后置句；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重币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，根据句中语法搭配关系，活用为动词，译为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携重金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拜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……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为师</a:t>
            </a:r>
            <a:r>
              <a:rPr lang="en-US" altLang="zh-CN" sz="2600" kern="100" dirty="0">
                <a:solidFill>
                  <a:srgbClr val="E36C0A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76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947599"/>
            <a:ext cx="8223697" cy="24162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三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特别关注从人物对话中截取片段要求翻译的语句的语境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从人物对话中截取语句翻译，是命题者较通行的做法，考生对这样的语句的语境关注远远不够，以致出现译不准、改变原意的情况。如何关注这类语句的语境呢？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85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83375"/>
            <a:ext cx="8305934" cy="36165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．了解说话人对话前后语境，如是在什么样的情境下说这番话的，是对谁说的，对话之后的结果如何，等等。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2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．关注该语句所在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说话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中的语境，如它的前面是什么内容，后面是什么内容，说话的目的是什么。尤其是句中人称代词和省略内容，避免把说话者的人称搞错，如句中代词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之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本该译为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我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却译成了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他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等。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50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4893" y="339502"/>
            <a:ext cx="8142274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边练边悟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7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4953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Times New Roman"/>
              </a:rPr>
              <a:t>  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殷峤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，字开山，雍州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鄠</a:t>
            </a:r>
            <a:r>
              <a:rPr lang="zh-CN" altLang="zh-CN" sz="2600" kern="100" dirty="0">
                <a:latin typeface="楷体_GB2312"/>
                <a:ea typeface="华文细黑"/>
                <a:cs typeface="楷体_GB2312"/>
              </a:rPr>
              <a:t>县人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。神龙初，再迁给事中。时雍州人韦月将上书告武三思不臣之迹，反为三思所陷，中宗即令杀之。时方盛夏，上表曰：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月将诬构良善，故违制命，准其情状，诚合严诛。但今朱夏在辰，天道生长，即从明戮，有乖时令。谨按《月令》：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夏行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秋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44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1113551"/>
            <a:ext cx="8223697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令，则丘隰水潦，禾稼不熟。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陛下诞膺灵命，中兴圣图，将弘羲轩之风，以光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史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策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之美，</a:t>
            </a:r>
            <a:r>
              <a:rPr lang="zh-CN" altLang="zh-CN" sz="2600" u="heavy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岂可非时行戮，致伤和气哉，君举必书，公其思之，伏愿详依国典。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许至秋分，则知恤刑之规，冠于千载；哀矜之惠，洽乎四海。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中宗纳峤所奏，遂令决杖，配流岭表</a:t>
            </a:r>
            <a:r>
              <a:rPr lang="zh-CN" altLang="zh-CN" sz="26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51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2759" y="1059582"/>
            <a:ext cx="8223697" cy="34532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译文：</a:t>
            </a:r>
            <a:r>
              <a:rPr lang="zh-CN" altLang="zh-CN" sz="2600" kern="100" dirty="0" smtClean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怎</a:t>
            </a:r>
            <a:r>
              <a:rPr lang="zh-CN" altLang="zh-CN" sz="2600" kern="100" dirty="0">
                <a:solidFill>
                  <a:srgbClr val="E36C0A"/>
                </a:solidFill>
                <a:latin typeface="Times New Roman"/>
                <a:ea typeface="华文细黑"/>
                <a:cs typeface="Times New Roman"/>
              </a:rPr>
              <a:t>可以违背时令而进行杀戮，以至于伤害和气？君主的举动必须记载于史书，陛下还是考虑一下，希望详细依照国家法典。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行戮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(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进行杀戮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施行死刑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其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(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还是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等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、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伏愿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(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私下希望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我跪地希望</a:t>
            </a:r>
            <a:r>
              <a:rPr lang="en-US" altLang="zh-CN" sz="2600" kern="100" dirty="0">
                <a:solidFill>
                  <a:srgbClr val="E36C0A"/>
                </a:solidFill>
                <a:latin typeface="+mn-ea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等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)</a:t>
            </a:r>
            <a:r>
              <a:rPr lang="zh-CN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，保持文意通顺。</a:t>
            </a:r>
            <a:r>
              <a:rPr lang="en-US" altLang="zh-CN" sz="2600" kern="100" dirty="0">
                <a:solidFill>
                  <a:srgbClr val="E36C0A"/>
                </a:solidFill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　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10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8305934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殷峤，字开山，雍州</a:t>
            </a:r>
            <a:r>
              <a:rPr lang="zh-CN" altLang="zh-CN" sz="2600" kern="100" dirty="0">
                <a:latin typeface="宋体"/>
                <a:ea typeface="华文细黑"/>
                <a:cs typeface="宋体"/>
              </a:rPr>
              <a:t>鄠</a:t>
            </a:r>
            <a:r>
              <a:rPr lang="zh-CN" altLang="zh-CN" sz="2600" kern="100" dirty="0">
                <a:latin typeface="楷体_GB2312"/>
                <a:ea typeface="华文细黑"/>
                <a:cs typeface="楷体_GB2312"/>
              </a:rPr>
              <a:t>县人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。神龙初年，殷峤两次升任给事中。当时雍州人韦月将上书告发武三思的不轨行为，反而被武三思诬陷，中宗立即命令杀掉韦月将。当时正值盛夏，殷峤上表说：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韦月将诬告忠臣，有意违背诏命，依据他的情状，的确应当严厉诛杀。但如今是酷夏季节，天道让万物生长，在这时公开杀戮，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违背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65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11510"/>
            <a:ext cx="8305934" cy="4337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了时令。谨依照《月令》：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‘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夏行秋令，则会使低湿的地方发生水涝，庄稼不能成熟。</a:t>
            </a:r>
            <a:r>
              <a:rPr lang="en-US" altLang="zh-CN" sz="2500" kern="100" dirty="0" smtClean="0">
                <a:latin typeface="宋体"/>
                <a:ea typeface="华文细黑"/>
                <a:cs typeface="Times New Roman"/>
              </a:rPr>
              <a:t>’</a:t>
            </a:r>
            <a:r>
              <a:rPr lang="zh-CN" altLang="zh-CN" sz="25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陛下</a:t>
            </a:r>
            <a:r>
              <a:rPr lang="zh-CN" altLang="zh-CN" sz="25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承受天命，中兴圣业，将弘扬伏羲、轩辕的风范，而光大史册的美名，怎可以违背时令而进行杀戮，以至于伤害和气？君主的举动必须记载于史书，陛下还是考虑一下，希望详细依照国家法典，允许等到秋分处决，以使陛下审慎用刑罚的规范，光照</a:t>
            </a:r>
            <a:r>
              <a:rPr lang="zh-CN" altLang="zh-CN" sz="25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千载；又使陛下哀怜的仁惠，遍及四海。</a:t>
            </a:r>
            <a:r>
              <a:rPr lang="en-US" altLang="zh-CN" sz="25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 smtClean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中宗采纳了殷峤的表奏，便下令对韦月将处以杖刑，流放岭外。</a:t>
            </a:r>
            <a:endParaRPr lang="zh-CN" altLang="zh-CN" sz="25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431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11510"/>
            <a:ext cx="8305934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8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．阅读下面的文段，翻译文中画线的句子。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贾黯，字直孺，邓州穰人。黯自以年少遭遇，备位谏官，果于言事。时言者或论事亡状</a:t>
            </a:r>
            <a:r>
              <a:rPr lang="en-US" altLang="zh-CN" sz="2600" kern="100" baseline="30000" dirty="0">
                <a:latin typeface="IPAPANNEW"/>
                <a:ea typeface="华文细黑"/>
                <a:cs typeface="Times New Roman"/>
              </a:rPr>
              <a:t>[</a:t>
            </a:r>
            <a:r>
              <a:rPr lang="zh-CN" altLang="zh-CN" sz="2600" kern="100" baseline="30000" dirty="0">
                <a:latin typeface="IPAPANNEW"/>
                <a:ea typeface="华文细黑"/>
                <a:cs typeface="Times New Roman"/>
              </a:rPr>
              <a:t>注</a:t>
            </a:r>
            <a:r>
              <a:rPr lang="en-US" altLang="zh-CN" sz="2600" kern="100" baseline="30000" dirty="0">
                <a:latin typeface="IPAPANNEW"/>
                <a:ea typeface="华文细黑"/>
                <a:cs typeface="Times New Roman"/>
              </a:rPr>
              <a:t>]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，辄戒励穷诘。黯奏：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谏官、御史，迹既疏远，未尝预闻时政，不免采于传闻，一有失言，而诘难沮辱随之，非所以开广言路。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请如唐太宗用王</a:t>
            </a:r>
            <a:r>
              <a:rPr lang="zh-CN" altLang="zh-CN" sz="2600" u="heavy" kern="100" dirty="0">
                <a:latin typeface="宋体"/>
                <a:ea typeface="华文细黑"/>
                <a:cs typeface="宋体"/>
              </a:rPr>
              <a:t>珪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、魏徵故事，每执政奏事，听谏官一人随入。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18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759" y="131098"/>
            <a:ext cx="8223697" cy="47736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时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帝初即位，王广渊、周孟阳以藩邸之旧，数召对。黯言：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俊义满朝，未有一被召者，独亲近一二旧人，示天下以不广。请如太宗故事，召侍从馆阁之臣，以备顾问。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帝尝从容谓黯曰：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朕欲用人，少可任者。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黯对：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u="heavy" kern="100" dirty="0">
                <a:latin typeface="Times New Roman"/>
                <a:ea typeface="华文细黑"/>
                <a:cs typeface="Times New Roman"/>
              </a:rPr>
              <a:t>天下未尝乏人，顾所用如何尔。</a:t>
            </a:r>
            <a:r>
              <a:rPr lang="en-US" altLang="zh-CN" sz="2600" u="heavy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退而上五事：一、知人之明，二、养育以渐，三、材不求备，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四、以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类荐举，五、择取自代。</a:t>
            </a:r>
            <a:r>
              <a:rPr lang="zh-CN" altLang="en-US" sz="2600" kern="100" dirty="0" smtClean="0">
                <a:latin typeface="Times New Roman"/>
                <a:ea typeface="华文细黑"/>
                <a:cs typeface="Times New Roman"/>
              </a:rPr>
              <a:t>　　　　　　　　　　</a:t>
            </a:r>
            <a:endParaRPr lang="en-US" altLang="zh-CN" sz="2600" kern="100" dirty="0" smtClean="0">
              <a:latin typeface="Times New Roman"/>
              <a:ea typeface="华文细黑"/>
              <a:cs typeface="Times New Roman"/>
            </a:endParaRPr>
          </a:p>
          <a:p>
            <a:pPr indent="660400">
              <a:lnSpc>
                <a:spcPct val="130000"/>
              </a:lnSpc>
              <a:spcAft>
                <a:spcPts val="0"/>
              </a:spcAft>
            </a:pPr>
            <a:r>
              <a:rPr lang="zh-CN" altLang="en-US" sz="2600" kern="100" dirty="0" smtClean="0">
                <a:latin typeface="Times New Roman"/>
                <a:ea typeface="华文细黑"/>
                <a:cs typeface="Courier New"/>
              </a:rPr>
              <a:t>　　　　　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选自《宋史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·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列传第六十一》，有删节</a:t>
            </a: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)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E36C0A"/>
                </a:solidFill>
                <a:latin typeface="Times New Roman"/>
                <a:ea typeface="微软雅黑"/>
                <a:cs typeface="Times New Roman"/>
              </a:rPr>
              <a:t>注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状：状文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846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27533"/>
            <a:ext cx="8142274" cy="12159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(1)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请如唐太宗用王珪、魏徵故事，每执政奏事，听谏官一人随入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。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　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1851670"/>
            <a:ext cx="8142274" cy="6174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2846" y="1851669"/>
            <a:ext cx="8142274" cy="18169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请求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像唐太宗任用王珪、魏徵进谏旧例，每当执政上奏言事，任凭谏官一人随时进入。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用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故事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每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听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28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0166" y="779776"/>
            <a:ext cx="8142274" cy="12159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Courier New"/>
              </a:rPr>
              <a:t>(2)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帝尝从容谓黯曰：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朕欲用人，少可任者。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黯对：</a:t>
            </a:r>
            <a:r>
              <a:rPr lang="en-US" altLang="zh-CN" sz="2600" kern="100" dirty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prstClr val="black"/>
                </a:solidFill>
                <a:latin typeface="Times New Roman"/>
                <a:ea typeface="华文细黑"/>
                <a:cs typeface="Times New Roman"/>
              </a:rPr>
              <a:t>天下未尝乏人，顾所用如何尔。</a:t>
            </a:r>
            <a:r>
              <a:rPr lang="en-US" altLang="zh-CN" sz="2600" kern="100" dirty="0" smtClean="0">
                <a:solidFill>
                  <a:prstClr val="black"/>
                </a:solidFill>
                <a:latin typeface="宋体"/>
                <a:ea typeface="华文细黑"/>
                <a:cs typeface="Times New Roman"/>
              </a:rPr>
              <a:t>”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2174" y="1950968"/>
            <a:ext cx="8142274" cy="6174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2600" kern="1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译文</a:t>
            </a:r>
            <a:r>
              <a:rPr lang="zh-CN" altLang="zh-CN" sz="2600" kern="1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：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4182" y="1954878"/>
            <a:ext cx="8142274" cy="24170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           </a:t>
            </a:r>
            <a:r>
              <a:rPr lang="zh-CN" altLang="zh-CN" sz="2600" kern="100" dirty="0" smtClean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皇帝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曾经私下对贾黯说：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我想任用人才，但很少有可以任用的人。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贾黯回答说：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天下从来就不缺少人才，只不过是如何使用罢了。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要点：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尝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者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乏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顾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”“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尔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Times New Roman"/>
              </a:rPr>
              <a:t>。</a:t>
            </a:r>
            <a:r>
              <a:rPr lang="en-US" altLang="zh-CN" sz="2600" kern="100" dirty="0">
                <a:solidFill>
                  <a:srgbClr val="F79646">
                    <a:lumMod val="75000"/>
                  </a:srgbClr>
                </a:solidFill>
                <a:latin typeface="Times New Roman"/>
                <a:ea typeface="华文细黑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31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67494"/>
            <a:ext cx="8223697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b="1" kern="100" dirty="0">
                <a:solidFill>
                  <a:srgbClr val="00B050"/>
                </a:solidFill>
                <a:latin typeface="Times New Roman"/>
                <a:ea typeface="微软雅黑"/>
                <a:cs typeface="Times New Roman"/>
              </a:rPr>
              <a:t>参考译文</a:t>
            </a:r>
            <a:endParaRPr lang="zh-CN" altLang="zh-CN" sz="1050" kern="100" dirty="0">
              <a:solidFill>
                <a:srgbClr val="00B050"/>
              </a:solidFill>
              <a:latin typeface="宋体"/>
              <a:cs typeface="Courier New"/>
            </a:endParaRPr>
          </a:p>
          <a:p>
            <a:pPr indent="6604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贾黯，字直孺，邓州穰县人。贾黯以他少年时的遭遇，担任谏官，敢于上书言事。这时进谏者有的论事没有状文，就严厉警告不断地责问。贾黯上奏说：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谏官、御史，既然已被朝廷疏远，不曾参预朝廷政事，不免利用一些传闻，一旦有不符之处，朝廷就对他们加以责难阻挠辱骂，这不是广开言路的办法。请求像唐太宗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任用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282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8305934" cy="43581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王</a:t>
            </a:r>
            <a:r>
              <a:rPr lang="zh-CN" altLang="zh-CN" sz="2400" kern="100" dirty="0">
                <a:latin typeface="宋体"/>
                <a:ea typeface="华文细黑"/>
                <a:cs typeface="宋体"/>
              </a:rPr>
              <a:t>珪</a:t>
            </a:r>
            <a:r>
              <a:rPr lang="zh-CN" altLang="zh-CN" sz="2400" kern="100" dirty="0">
                <a:latin typeface="Times New Roman"/>
                <a:ea typeface="华文细黑"/>
                <a:cs typeface="Times New Roman"/>
              </a:rPr>
              <a:t>、魏徵进谏旧例，每当执政上奏言事，任凭谏官一人随时进入。</a:t>
            </a:r>
            <a:r>
              <a:rPr lang="en-US" altLang="zh-CN" sz="2400" kern="100" dirty="0">
                <a:latin typeface="宋体"/>
                <a:ea typeface="华文细黑"/>
                <a:cs typeface="Times New Roman"/>
              </a:rPr>
              <a:t>”</a:t>
            </a:r>
            <a:endParaRPr lang="zh-CN" altLang="zh-CN" sz="1000" kern="100" dirty="0">
              <a:latin typeface="宋体"/>
              <a:cs typeface="Courier New"/>
            </a:endParaRPr>
          </a:p>
          <a:p>
            <a:pPr indent="660400"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英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宗即位之初，王广渊、周孟阳由于是先朝旧臣，多次被英宗召见问对。贾黯说：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满朝的贤才之臣，没有一个被召见，单独对一两位先朝旧臣表示亲近，这是向天下表示本朝不宏大。请求像太宗过去一样，召见侍从馆阁大臣，来作为顾问。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皇帝曾经私下对贾黯说：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我想任用人才，但很少有可以任用的人。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贾黯回答说：</a:t>
            </a:r>
            <a:r>
              <a:rPr lang="en-US" altLang="zh-CN" sz="2500" kern="100" dirty="0">
                <a:latin typeface="宋体"/>
                <a:ea typeface="华文细黑"/>
                <a:cs typeface="Times New Roman"/>
              </a:rPr>
              <a:t>“</a:t>
            </a:r>
            <a:r>
              <a:rPr lang="zh-CN" altLang="zh-CN" sz="2500" kern="100" dirty="0">
                <a:latin typeface="Times New Roman"/>
                <a:ea typeface="华文细黑"/>
                <a:cs typeface="Times New Roman"/>
              </a:rPr>
              <a:t>天下</a:t>
            </a:r>
            <a:r>
              <a:rPr lang="zh-CN" altLang="zh-CN" sz="2500" kern="100" dirty="0" smtClean="0">
                <a:latin typeface="Times New Roman"/>
                <a:ea typeface="华文细黑"/>
                <a:cs typeface="Times New Roman"/>
              </a:rPr>
              <a:t>从</a:t>
            </a:r>
            <a:endParaRPr lang="zh-CN" altLang="zh-CN" sz="25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77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683375"/>
            <a:ext cx="8142274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来就不缺少</a:t>
            </a:r>
            <a:r>
              <a:rPr lang="zh-CN" altLang="zh-CN" sz="2600" kern="100" dirty="0" smtClean="0">
                <a:latin typeface="Times New Roman"/>
                <a:ea typeface="华文细黑"/>
                <a:cs typeface="Times New Roman"/>
              </a:rPr>
              <a:t>人才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，只不过是如何使用罢了。</a:t>
            </a:r>
            <a:r>
              <a:rPr lang="en-US" altLang="zh-CN" sz="2600" kern="100" dirty="0">
                <a:latin typeface="宋体"/>
                <a:ea typeface="华文细黑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退朝后贾黯就五件事给英宗上书：一、了解人才的才智，二、逐步培养人才，三、不要对人才求全责备，四、按条例推举人才，五、有所选择地加以任用。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 smtClean="0">
                <a:latin typeface="Times New Roman"/>
                <a:ea typeface="华文细黑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四</a:t>
            </a:r>
            <a:r>
              <a:rPr lang="en-US" altLang="zh-CN" sz="2600" kern="100" dirty="0">
                <a:latin typeface="Times New Roman"/>
                <a:ea typeface="华文细黑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ea typeface="华文细黑"/>
                <a:cs typeface="Times New Roman"/>
              </a:rPr>
              <a:t>将译好的句子代入语境检验，看看是否合乎文理、事理、情理，是否与上下文连贯衔接、顺畅得当</a:t>
            </a:r>
            <a:endParaRPr lang="zh-CN" altLang="zh-CN" sz="2600" kern="100" dirty="0">
              <a:effectLst/>
              <a:latin typeface="宋体"/>
              <a:cs typeface="Courier N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04448" y="4659982"/>
            <a:ext cx="360000" cy="359813"/>
            <a:chOff x="8623505" y="4334074"/>
            <a:chExt cx="360000" cy="359813"/>
          </a:xfrm>
        </p:grpSpPr>
        <p:sp>
          <p:nvSpPr>
            <p:cNvPr id="7" name="椭圆 6">
              <a:hlinkClick r:id="rId2" action="ppaction://hlinksldjump"/>
            </p:cNvPr>
            <p:cNvSpPr/>
            <p:nvPr/>
          </p:nvSpPr>
          <p:spPr>
            <a:xfrm rot="5400000">
              <a:off x="8623598" y="4333981"/>
              <a:ext cx="359813" cy="360000"/>
            </a:xfrm>
            <a:prstGeom prst="ellipse">
              <a:avLst/>
            </a:prstGeom>
            <a:solidFill>
              <a:srgbClr val="0066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8" name="燕尾形 7">
              <a:hlinkClick r:id="rId2" action="ppaction://hlinksldjump"/>
            </p:cNvPr>
            <p:cNvSpPr/>
            <p:nvPr/>
          </p:nvSpPr>
          <p:spPr>
            <a:xfrm rot="5400000" flipH="1">
              <a:off x="8717142" y="4427583"/>
              <a:ext cx="172710" cy="172800"/>
            </a:xfrm>
            <a:prstGeom prst="chevron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6537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4863</TotalTime>
  <Words>7618</Words>
  <Application>Microsoft Office PowerPoint</Application>
  <PresentationFormat>全屏显示(16:9)</PresentationFormat>
  <Paragraphs>254</Paragraphs>
  <Slides>91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91</vt:i4>
      </vt:variant>
    </vt:vector>
  </HeadingPairs>
  <TitlesOfParts>
    <vt:vector size="9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幻灯片 83</vt:lpstr>
      <vt:lpstr>幻灯片 84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XKW</cp:lastModifiedBy>
  <cp:revision>524</cp:revision>
  <dcterms:modified xsi:type="dcterms:W3CDTF">2016-03-09T01:18:54Z</dcterms:modified>
</cp:coreProperties>
</file>