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522" r:id="rId2"/>
    <p:sldId id="387" r:id="rId3"/>
    <p:sldId id="553" r:id="rId4"/>
    <p:sldId id="333" r:id="rId5"/>
    <p:sldId id="459" r:id="rId6"/>
    <p:sldId id="460" r:id="rId7"/>
    <p:sldId id="461" r:id="rId8"/>
    <p:sldId id="528" r:id="rId9"/>
    <p:sldId id="543" r:id="rId10"/>
    <p:sldId id="414" r:id="rId11"/>
    <p:sldId id="547" r:id="rId12"/>
    <p:sldId id="548" r:id="rId13"/>
    <p:sldId id="549" r:id="rId14"/>
    <p:sldId id="402" r:id="rId15"/>
    <p:sldId id="524" r:id="rId16"/>
    <p:sldId id="525" r:id="rId17"/>
    <p:sldId id="544" r:id="rId18"/>
    <p:sldId id="526" r:id="rId19"/>
    <p:sldId id="431" r:id="rId20"/>
    <p:sldId id="373" r:id="rId21"/>
    <p:sldId id="428" r:id="rId22"/>
    <p:sldId id="437" r:id="rId23"/>
    <p:sldId id="438" r:id="rId24"/>
    <p:sldId id="439" r:id="rId25"/>
    <p:sldId id="440" r:id="rId26"/>
    <p:sldId id="480" r:id="rId27"/>
    <p:sldId id="441" r:id="rId28"/>
    <p:sldId id="442" r:id="rId29"/>
    <p:sldId id="443" r:id="rId30"/>
    <p:sldId id="546" r:id="rId31"/>
    <p:sldId id="445" r:id="rId32"/>
    <p:sldId id="446" r:id="rId33"/>
    <p:sldId id="550" r:id="rId34"/>
    <p:sldId id="552" r:id="rId35"/>
    <p:sldId id="551" r:id="rId36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3114AC"/>
    <a:srgbClr val="E46C0A"/>
    <a:srgbClr val="161B88"/>
    <a:srgbClr val="98B954"/>
    <a:srgbClr val="FFFFCC"/>
    <a:srgbClr val="CCFF33"/>
    <a:srgbClr val="99CC00"/>
    <a:srgbClr val="99FF66"/>
    <a:srgbClr val="99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07" autoAdjust="0"/>
    <p:restoredTop sz="98667" autoAdjust="0"/>
  </p:normalViewPr>
  <p:slideViewPr>
    <p:cSldViewPr>
      <p:cViewPr varScale="1">
        <p:scale>
          <a:sx n="101" d="100"/>
          <a:sy n="101" d="100"/>
        </p:scale>
        <p:origin x="-660" y="-84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84124-CDD9-49F2-BF2B-46328A7A501A}" type="datetimeFigureOut">
              <a:rPr lang="zh-CN" altLang="en-US" smtClean="0"/>
              <a:pPr/>
              <a:t>2016/3/9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04987-94A8-4214-B387-FD5AF34F491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1416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bg>
      <p:bgPr>
        <a:solidFill>
          <a:srgbClr val="F3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1735213"/>
            <a:ext cx="9144000" cy="18446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5580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2027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1172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49" r:id="rId3"/>
    <p:sldLayoutId id="2147483651" r:id="rId4"/>
    <p:sldLayoutId id="2147483656" r:id="rId5"/>
  </p:sldLayoutIdLst>
  <p:timing>
    <p:tnLst>
      <p:par>
        <p:cTn id="1" dur="indefinite" restart="never" nodeType="tmRoot"/>
      </p:par>
    </p:tnLst>
  </p:timing>
  <p:txStyles>
    <p:titleStyle>
      <a:lvl1pPr algn="ctr" defTabSz="68586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01" indent="-257201" algn="l" defTabSz="68586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68" indent="-214334" algn="l" defTabSz="68586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7" algn="l" defTabSz="68586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7" algn="l" defTabSz="68586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8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3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7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2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8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3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7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2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6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slide" Target="slide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771800" y="1915586"/>
            <a:ext cx="6228184" cy="155472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学案</a:t>
            </a:r>
            <a:r>
              <a:rPr lang="en-US" altLang="zh-CN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endParaRPr lang="en-US" altLang="zh-CN" sz="4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情境</a:t>
            </a:r>
            <a:r>
              <a:rPr lang="zh-CN" altLang="en-US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微写作</a:t>
            </a:r>
          </a:p>
        </p:txBody>
      </p:sp>
      <p:sp>
        <p:nvSpPr>
          <p:cNvPr id="5" name="矩形 4"/>
          <p:cNvSpPr/>
          <p:nvPr/>
        </p:nvSpPr>
        <p:spPr>
          <a:xfrm>
            <a:off x="-36512" y="1311835"/>
            <a:ext cx="5832648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第一章　 </a:t>
            </a: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语言表达和运用：突出重点，分类强化</a:t>
            </a:r>
            <a:endParaRPr lang="zh-CN" altLang="en-US" sz="1600" b="1" dirty="0">
              <a:solidFill>
                <a:srgbClr val="00B0F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691" t="793" b="10127"/>
          <a:stretch/>
        </p:blipFill>
        <p:spPr>
          <a:xfrm>
            <a:off x="0" y="1724256"/>
            <a:ext cx="2792041" cy="186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8209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09" y="900348"/>
            <a:ext cx="9134791" cy="38026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900348"/>
            <a:ext cx="8274540" cy="3676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情境微写作是指题目提供了一定的语言情境，提出了一定的语言表达要求，按照一定的应用文格式去写作的一种题型。这种题型体现了语言表达的综合性、实用性要求，做起来有一定的难度。不过，只要审清题干要求，写作时既能一一满足这些要求，又能满足这种题型本身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合题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合语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合境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合格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要求，应该说没有什么问题，所需要的是在复习中强化训练而已。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-36511" y="420912"/>
            <a:ext cx="3133218" cy="529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学案略</a:t>
            </a: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语</a:t>
            </a:r>
          </a:p>
        </p:txBody>
      </p:sp>
      <p:sp>
        <p:nvSpPr>
          <p:cNvPr id="9" name="矩形 8"/>
          <p:cNvSpPr/>
          <p:nvPr/>
        </p:nvSpPr>
        <p:spPr>
          <a:xfrm>
            <a:off x="323526" y="411510"/>
            <a:ext cx="131143" cy="75973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1090" y="1170904"/>
            <a:ext cx="0" cy="1747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32206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7937" y="1275606"/>
            <a:ext cx="9151937" cy="2664296"/>
          </a:xfrm>
          <a:prstGeom prst="rect">
            <a:avLst/>
          </a:prstGeom>
          <a:solidFill>
            <a:srgbClr val="F9F9F9"/>
          </a:solidFill>
          <a:ln w="9525">
            <a:solidFill>
              <a:srgbClr val="E2E2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278577" y="2072253"/>
            <a:ext cx="428690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270706" y="2781623"/>
            <a:ext cx="43297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272383" y="3499524"/>
            <a:ext cx="4328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hlinkClick r:id="rId2" action="ppaction://hlinksldjump"/>
          </p:cNvPr>
          <p:cNvSpPr/>
          <p:nvPr/>
        </p:nvSpPr>
        <p:spPr>
          <a:xfrm>
            <a:off x="2339752" y="1563638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自我诊断，找出答题能力短板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hlinkClick r:id="rId3" action="ppaction://hlinksldjump"/>
          </p:cNvPr>
          <p:cNvSpPr/>
          <p:nvPr/>
        </p:nvSpPr>
        <p:spPr>
          <a:xfrm>
            <a:off x="2347372" y="2274193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比对答案，领悟答案升格之道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>
            <a:hlinkClick r:id="rId4" action="ppaction://hlinksldjump"/>
          </p:cNvPr>
          <p:cNvSpPr/>
          <p:nvPr/>
        </p:nvSpPr>
        <p:spPr>
          <a:xfrm>
            <a:off x="2347372" y="2966290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借题发挥，突破答题核心问题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251520" y="724162"/>
            <a:ext cx="3096344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栏目索引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1558" y="714760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769121" y="699542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37804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915566"/>
            <a:ext cx="8212003" cy="3951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随着出境旅游的不断升温，部分中国游客在境外的不文明举止也引起舆论关注。大声喧哗、随地吐痰、乱扔杂物、乱刻乱画、衣冠不整等，这些行为已严重损害了国人的形象，海外一些媒体把这看作是中国游客的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通病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。为加强教育引导，提升我国公民出境旅游的文明素质，请你为出境口岸拟写一条两句话的条幅。要求：主题鲜明，温馨得体，每句不超过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10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个字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79912" y="267494"/>
            <a:ext cx="5364088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自我诊断，找出答题能力短板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630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1474922"/>
            <a:ext cx="7891573" cy="1816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示例一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勿忘礼仪之邦，牢记中国形象。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示例二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文明礼仪从小做起，出境旅游显大家风范。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示例三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人人都是中国形象，处处都是文明考场。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959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75029" y="195486"/>
            <a:ext cx="8545443" cy="4716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为倡导全民阅读，在全社会形成多读书、读好书的良好风气，请你拟写一则全民阅读倡议书，不用出现标题、称呼语、日期和落款。要求：紧扣主题，语言连贯、得体，有文采，至少运用一种修辞方法，不超过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100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字。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示例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唯有书香能致远，最是阅读可怡情。阅读可以让你远离庸俗和乏味，可以让你变得睿智而博学，可以让你拥有优雅和高贵。阅读是一种生活方式，更是一种生命姿态。行动吧，让阅读成为一道风景，让书香充溢我们的城市！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0623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5225" y="230438"/>
            <a:ext cx="8472883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阅读下面的材料，按要求作答。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材料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　出门忘带手机便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惴惴不安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，好像丢了魂一样；当一段时间手机铃声没响，就感到异常失落；刷微博、玩游戏是睡觉前的必修课，否则怎么也睡不着；公车上、饭局上、朋友聚会上，总是低头玩手机。中国城市通信行为研究报告也显示，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62%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的智能手机用户在睡觉前玩手机；人们最常在上下班途中玩手机，这个比例高达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75%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。在中国近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1.6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亿的手机拥有者中，患上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手机依赖症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的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8777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164668"/>
            <a:ext cx="8388993" cy="233294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人数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正在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与日俱增。首都师范大学心理咨询中心的一项调查显示：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77%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的人每天开机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12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小时以上，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33.55%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的人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24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小时开机，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65%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的人表示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如果手机不在身边会有些焦虑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，超过九成人离不开手机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2327036"/>
            <a:ext cx="8388993" cy="23329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材料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二　好莱坞动画大片《机器人总动员》中，描述了公元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2700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低头族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：那时的人类文明高度发达，但由于过度依赖智能设备，人们都变成四体不勤的大胖子，每时每刻面对的只有一个支在他们眼前的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电脑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8019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195486"/>
            <a:ext cx="8388993" cy="477361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屏幕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除了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和屏幕对话，他们不懂得如何与其他人交流，甚至离开屏幕就几乎无法生存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……</a:t>
            </a:r>
            <a:endParaRPr lang="en-US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660400"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未来的人类是否真的会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退化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成这个样子，我们不得而知，但是智能手机带来的负面作用，现在就已经开始显现了。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针对越来越多的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手机控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，请你根据手机依赖症的特点为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手机控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下定义，并且在公共场合、客流量较大的地方策划一个主题活动，提醒人们正确对待手机。请拟出活动主题和宣传语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7030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3528" y="70805"/>
            <a:ext cx="8388993" cy="5865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手机控：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636362"/>
            <a:ext cx="8388993" cy="5865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en-US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Courier New"/>
              </a:rPr>
              <a:t>  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指极度喜欢且在生活中过度依赖手机不能自拔的人。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3528" y="1218663"/>
            <a:ext cx="8388993" cy="5865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活动主题：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3528" y="1805234"/>
            <a:ext cx="8388993" cy="114589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en-US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多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看身边人，少当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低头族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/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不做看手机的</a:t>
            </a:r>
            <a:r>
              <a:rPr lang="en-US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盲人</a:t>
            </a:r>
            <a:r>
              <a:rPr lang="en-US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”/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不要为手机所控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3528" y="2735101"/>
            <a:ext cx="8388993" cy="22129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宣传语：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en-US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    </a:t>
            </a: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心与心的距离，要在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线下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构建。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移动终端中的精彩，无法代替现实世界的美好。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放下手机，拥抱世界。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3722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297187"/>
            <a:ext cx="8388993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4.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阅读下面的材料，根据要求回答问题。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(5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★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1035">
              <a:lnSpc>
                <a:spcPct val="140000"/>
              </a:lnSpc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索契冬奥会开幕式上，奥运五环展示环节出现故障，本将形成五环的五朵雪绒花有一朵没有打开。闭幕式上，穿着亮片服装的舞蹈演员不断变幻出各种图案，没想到最后一幕竟然重演了开幕式的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故障五环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四组演员都拉成了圈，而右上角的一组演员抱成一团。几秒钟后，最后一个环缓缓打开，一个完好的奥运五环呈现在世人面前，现场爆发出了热烈的掌声。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9316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9471" y="1512944"/>
            <a:ext cx="8388993" cy="170687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如果你是电视台现场直播主持人，你将如何解说？请为俄罗斯人这一做法设计一段解说词。要求：主题明确，至少运用一种修辞方法，不超过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60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字。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4472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0" y="1635646"/>
            <a:ext cx="8557612" cy="121264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问题反思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情境微写作题一般都提出了哪些要求？哪些要求最难落实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604488" y="4660209"/>
            <a:ext cx="360000" cy="359813"/>
            <a:chOff x="8623505" y="4334074"/>
            <a:chExt cx="360000" cy="359813"/>
          </a:xfrm>
        </p:grpSpPr>
        <p:sp>
          <p:nvSpPr>
            <p:cNvPr id="5" name="椭圆 4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燕尾形 5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24579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518029" y="1347614"/>
            <a:ext cx="8158427" cy="3043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8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题目</a:t>
            </a:r>
            <a:r>
              <a:rPr lang="zh-CN" altLang="zh-CN" sz="2800" kern="100" dirty="0">
                <a:latin typeface="Times New Roman"/>
                <a:ea typeface="华文细黑"/>
                <a:cs typeface="Times New Roman"/>
              </a:rPr>
              <a:t>　如果你是电视台现场直播主持人，你将如何解说？请为俄罗斯人这一做法设计一段解说词。要求：主题明确，至少运用一种修辞方法，不超过</a:t>
            </a:r>
            <a:r>
              <a:rPr lang="en-US" altLang="zh-CN" sz="2800" kern="100" dirty="0">
                <a:latin typeface="Times New Roman"/>
                <a:ea typeface="华文细黑"/>
                <a:cs typeface="Courier New"/>
              </a:rPr>
              <a:t>60</a:t>
            </a:r>
            <a:r>
              <a:rPr lang="zh-CN" altLang="zh-CN" sz="2800" kern="100" dirty="0">
                <a:latin typeface="Times New Roman"/>
                <a:ea typeface="华文细黑"/>
                <a:cs typeface="Times New Roman"/>
              </a:rPr>
              <a:t>字。</a:t>
            </a:r>
            <a:r>
              <a:rPr lang="en-US" altLang="zh-CN" sz="2800" kern="100" dirty="0">
                <a:latin typeface="Times New Roman"/>
                <a:ea typeface="华文细黑"/>
                <a:cs typeface="Courier New"/>
              </a:rPr>
              <a:t>(5</a:t>
            </a:r>
            <a:r>
              <a:rPr lang="zh-CN" altLang="zh-CN" sz="28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8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华文细黑"/>
                <a:cs typeface="Times New Roman"/>
              </a:rPr>
              <a:t>　　</a:t>
            </a:r>
            <a:r>
              <a:rPr lang="en-US" altLang="zh-CN" sz="2800" kern="100" dirty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800" kern="100" dirty="0">
                <a:latin typeface="IPAPANNEW"/>
                <a:ea typeface="华文细黑"/>
                <a:cs typeface="Times New Roman"/>
              </a:rPr>
              <a:t>原题见</a:t>
            </a:r>
            <a:r>
              <a:rPr lang="en-US" altLang="zh-CN" sz="2800" kern="100" dirty="0">
                <a:latin typeface="IPAPANNEW"/>
                <a:ea typeface="华文细黑"/>
                <a:cs typeface="Times New Roman"/>
              </a:rPr>
              <a:t>“</a:t>
            </a:r>
            <a:r>
              <a:rPr lang="zh-CN" altLang="zh-CN" sz="2800" kern="100" dirty="0">
                <a:latin typeface="IPAPANNEW"/>
                <a:ea typeface="华文细黑"/>
                <a:cs typeface="Times New Roman"/>
              </a:rPr>
              <a:t>自我诊断</a:t>
            </a:r>
            <a:r>
              <a:rPr lang="en-US" altLang="zh-CN" sz="2800" kern="100" dirty="0">
                <a:latin typeface="IPAPANNEW"/>
                <a:ea typeface="华文细黑"/>
                <a:cs typeface="Times New Roman"/>
              </a:rPr>
              <a:t>”</a:t>
            </a:r>
            <a:r>
              <a:rPr lang="zh-CN" altLang="zh-CN" sz="2800" kern="100" dirty="0">
                <a:latin typeface="IPAPANNEW"/>
                <a:ea typeface="华文细黑"/>
                <a:cs typeface="Times New Roman"/>
              </a:rPr>
              <a:t>第</a:t>
            </a:r>
            <a:r>
              <a:rPr lang="en-US" altLang="zh-CN" sz="2800" kern="100" dirty="0">
                <a:latin typeface="IPAPANNEW"/>
                <a:ea typeface="华文细黑"/>
                <a:cs typeface="Times New Roman"/>
              </a:rPr>
              <a:t>4</a:t>
            </a:r>
            <a:r>
              <a:rPr lang="zh-CN" altLang="zh-CN" sz="2800" kern="100" dirty="0">
                <a:latin typeface="IPAPANNEW"/>
                <a:ea typeface="华文细黑"/>
                <a:cs typeface="Times New Roman"/>
              </a:rPr>
              <a:t>题</a:t>
            </a:r>
            <a:r>
              <a:rPr lang="en-US" altLang="zh-CN" sz="2800" kern="100" dirty="0">
                <a:latin typeface="IPAPANNEW"/>
                <a:ea typeface="华文细黑"/>
                <a:cs typeface="Times New Roman"/>
              </a:rPr>
              <a:t>]</a:t>
            </a:r>
            <a:endParaRPr lang="zh-CN" altLang="zh-CN" sz="110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07904" y="483518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比对答案，领悟答案升格之道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1109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44194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2952203"/>
            <a:ext cx="7632848" cy="1491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该答案在内容上很空泛，看不出与索契冬奥会闭幕式画面有何关联；在修辞上也无特色。解说词首先要扣住主题要求。这是最基本的要求。</a:t>
            </a:r>
            <a:endParaRPr lang="zh-CN" altLang="en-US" sz="2400" dirty="0"/>
          </a:p>
        </p:txBody>
      </p:sp>
      <p:sp>
        <p:nvSpPr>
          <p:cNvPr id="10" name="矩形 9"/>
          <p:cNvSpPr/>
          <p:nvPr/>
        </p:nvSpPr>
        <p:spPr>
          <a:xfrm>
            <a:off x="1979712" y="2451747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0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484420"/>
            <a:ext cx="7591834" cy="18197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431923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 descr="扫描12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4318" y="1081672"/>
            <a:ext cx="6679613" cy="934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55671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637559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3147814"/>
            <a:ext cx="7709176" cy="1484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该答案第一句扣住了画面内容，得</a:t>
            </a:r>
            <a:r>
              <a:rPr lang="en-US" altLang="zh-CN" sz="2400" kern="100" dirty="0">
                <a:latin typeface="Times New Roman"/>
                <a:ea typeface="华文细黑"/>
              </a:rPr>
              <a:t>2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分；但后面的文字弄混了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解说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的身份，尤其是场合、对象。俄罗斯人的做法与中俄友谊无关，因此，尽管用了比喻，仍不得分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647358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2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608023"/>
            <a:ext cx="7591834" cy="21077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555526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 descr="扫描12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18538"/>
            <a:ext cx="6679613" cy="152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64380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59660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3147814"/>
            <a:ext cx="7632848" cy="1480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该答案紧扣画面内容，评价中肯、到位，可得</a:t>
            </a:r>
            <a:r>
              <a:rPr lang="en-US" altLang="zh-CN" sz="2400" kern="100" dirty="0">
                <a:latin typeface="Times New Roman"/>
                <a:ea typeface="华文细黑"/>
              </a:rPr>
              <a:t>3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分；但解说词的语言要求生动形象、有激情，该答案未用修辞方法，所以不符合题干要求，修辞上无法得分。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606407"/>
            <a:ext cx="1487908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kern="100" dirty="0">
                <a:latin typeface="Times New Roman"/>
                <a:ea typeface="华文细黑"/>
              </a:rPr>
              <a:t>3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495064"/>
            <a:ext cx="7591834" cy="21797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442567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 descr="扫描13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9945" y="1059582"/>
            <a:ext cx="6072375" cy="1474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72286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80566" y="391999"/>
            <a:ext cx="7663842" cy="22517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 descr="扫描13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52723"/>
            <a:ext cx="6072375" cy="1403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07504" y="261132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</a:t>
            </a:r>
            <a:r>
              <a:rPr lang="zh-CN" altLang="en-US" sz="20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9552" y="3179640"/>
            <a:ext cx="7632848" cy="1480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该答案扣住了闭幕式上先重现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故障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后完成精美五环的画面解说，赞美了俄罗斯人的做法，主题明确，又使用了排比的修辞方法，语言富有气势。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51720" y="2621121"/>
            <a:ext cx="1487908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kern="100" dirty="0" smtClean="0">
                <a:latin typeface="Times New Roman"/>
                <a:ea typeface="华文细黑"/>
              </a:rPr>
              <a:t>5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0512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5845" y="1233900"/>
            <a:ext cx="8312619" cy="2417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　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示例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俄罗斯人用一种自嘲的方式弥补了开幕式的遗憾，让我们感受到他们的幽默，感受到他们的智慧，更感受到他们的自信。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评分建议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内容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分，修辞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604488" y="4660209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95789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06585" y="1129462"/>
            <a:ext cx="7981839" cy="338650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一、情境微写作首先要审准、审清题干要求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大概在所有的语言表达题中，情境微写作的题干用语是最多的，要求也是最多最具体的。因此，对该题型来说，审题尤为重要。审题，既要注意显性要求，又要注意隐性要求；既要注意内容要求，又要注意形式表达要求。尤其要注意写作的情境和分析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904" y="195486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>
                <a:latin typeface="微软雅黑" pitchFamily="34" charset="-122"/>
                <a:ea typeface="微软雅黑" pitchFamily="34" charset="-122"/>
                <a:cs typeface="Courier New"/>
              </a:rPr>
              <a:t>借题发挥，突破答题核心问题</a:t>
            </a:r>
          </a:p>
        </p:txBody>
      </p:sp>
    </p:spTree>
    <p:extLst>
      <p:ext uri="{BB962C8B-B14F-4D97-AF65-F5344CB8AC3E}">
        <p14:creationId xmlns:p14="http://schemas.microsoft.com/office/powerpoint/2010/main" xmlns="" val="306367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7589" y="6626"/>
            <a:ext cx="8472883" cy="26371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5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审题示例</a:t>
            </a:r>
            <a:endParaRPr lang="zh-CN" altLang="zh-CN" sz="250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试题：某同学因患白血病住院治疗，全校师生闻讯纷纷捐款。校学生会委派你作为师生代表前往医院转交捐款。</a:t>
            </a:r>
            <a:endParaRPr lang="zh-CN" altLang="zh-CN" sz="250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请你写一段话，向这位同学说明来意，并表达对他的慰问和鼓励。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不超过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50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字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)(5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50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7589" y="2499742"/>
            <a:ext cx="8472883" cy="26371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题干用语　</a:t>
            </a:r>
            <a:r>
              <a:rPr lang="zh-CN" altLang="zh-CN" sz="2500" u="heavy" kern="100" dirty="0">
                <a:latin typeface="Times New Roman"/>
                <a:ea typeface="华文细黑"/>
                <a:cs typeface="Times New Roman"/>
              </a:rPr>
              <a:t>某同学因患</a:t>
            </a:r>
            <a:r>
              <a:rPr lang="zh-CN" altLang="zh-CN" sz="2500" b="1" u="heavy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白血病</a:t>
            </a:r>
            <a:r>
              <a:rPr lang="zh-CN" altLang="zh-CN" sz="2500" u="heavy" kern="100" dirty="0">
                <a:latin typeface="Times New Roman"/>
                <a:ea typeface="华文细黑"/>
                <a:cs typeface="Times New Roman"/>
              </a:rPr>
              <a:t>住院治疗，全校师生闻讯</a:t>
            </a:r>
            <a:r>
              <a:rPr lang="zh-CN" altLang="zh-CN" sz="2500" u="heavy" kern="100" dirty="0" smtClean="0">
                <a:latin typeface="Times New Roman"/>
                <a:ea typeface="华文细黑"/>
                <a:cs typeface="Times New Roman"/>
              </a:rPr>
              <a:t>纷</a:t>
            </a:r>
            <a:endParaRPr lang="en-US" altLang="zh-CN" sz="2500" u="heavy" kern="100" dirty="0" smtClean="0">
              <a:latin typeface="Times New Roman"/>
              <a:ea typeface="华文细黑"/>
              <a:cs typeface="Times New Roman"/>
            </a:endParaRPr>
          </a:p>
          <a:p>
            <a:pPr>
              <a:lnSpc>
                <a:spcPct val="130000"/>
              </a:lnSpc>
            </a:pPr>
            <a:r>
              <a:rPr lang="zh-CN" altLang="en-US" sz="2500" kern="100" dirty="0" smtClean="0">
                <a:latin typeface="Times New Roman"/>
                <a:ea typeface="华文细黑"/>
                <a:cs typeface="Times New Roman"/>
              </a:rPr>
              <a:t>　　　　　</a:t>
            </a:r>
            <a:r>
              <a:rPr lang="zh-CN" altLang="zh-CN" sz="2500" u="heavy" kern="100" dirty="0" smtClean="0">
                <a:latin typeface="Times New Roman"/>
                <a:ea typeface="华文细黑"/>
                <a:cs typeface="Times New Roman"/>
              </a:rPr>
              <a:t>纷</a:t>
            </a:r>
            <a:r>
              <a:rPr lang="zh-CN" altLang="zh-CN" sz="2500" u="heavy" kern="100" dirty="0">
                <a:latin typeface="Times New Roman"/>
                <a:ea typeface="华文细黑"/>
                <a:cs typeface="Times New Roman"/>
              </a:rPr>
              <a:t>捐款。</a:t>
            </a:r>
            <a:endParaRPr lang="zh-CN" altLang="zh-CN" sz="2500" u="heavy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审清要求　这句话点明了写作</a:t>
            </a:r>
            <a:r>
              <a:rPr lang="en-US" altLang="zh-CN" sz="2500" kern="100" dirty="0">
                <a:latin typeface="Times New Roman"/>
                <a:ea typeface="华文细黑"/>
              </a:rPr>
              <a:t>(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说话</a:t>
            </a:r>
            <a:r>
              <a:rPr lang="en-US" altLang="zh-CN" sz="2500" kern="100" dirty="0">
                <a:latin typeface="Times New Roman"/>
                <a:ea typeface="华文细黑"/>
              </a:rPr>
              <a:t>)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背景，特别点明患</a:t>
            </a: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的</a:t>
            </a:r>
            <a:r>
              <a:rPr lang="zh-CN" altLang="en-US" sz="2500" kern="100" dirty="0" smtClean="0">
                <a:latin typeface="Times New Roman"/>
                <a:ea typeface="华文细黑"/>
                <a:cs typeface="Times New Roman"/>
              </a:rPr>
              <a:t>　</a:t>
            </a:r>
            <a:r>
              <a:rPr lang="en-US" altLang="zh-CN" sz="2500" kern="100" dirty="0" smtClean="0">
                <a:latin typeface="Times New Roman"/>
                <a:ea typeface="华文细黑"/>
                <a:cs typeface="Times New Roman"/>
              </a:rPr>
              <a:t>		</a:t>
            </a:r>
            <a:r>
              <a:rPr lang="zh-CN" altLang="en-US" sz="2500" kern="100" dirty="0" smtClean="0">
                <a:latin typeface="Times New Roman"/>
                <a:ea typeface="华文细黑"/>
                <a:cs typeface="Times New Roman"/>
              </a:rPr>
              <a:t>　       </a:t>
            </a: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是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白血病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，既言病情之重，又暗示</a:t>
            </a: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了说话时</a:t>
            </a:r>
            <a:endParaRPr lang="en-US" altLang="zh-CN" sz="2500" kern="100" dirty="0" smtClean="0">
              <a:latin typeface="Times New Roman"/>
              <a:ea typeface="华文细黑"/>
              <a:cs typeface="Times New Roman"/>
            </a:endParaRPr>
          </a:p>
          <a:p>
            <a:pPr>
              <a:lnSpc>
                <a:spcPct val="130000"/>
              </a:lnSpc>
            </a:pPr>
            <a:r>
              <a:rPr lang="en-US" altLang="zh-CN" sz="2500" kern="100" dirty="0"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500" kern="100" dirty="0" smtClean="0">
                <a:latin typeface="Times New Roman"/>
                <a:ea typeface="华文细黑"/>
                <a:cs typeface="Times New Roman"/>
              </a:rPr>
              <a:t>                   </a:t>
            </a: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不能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明说病症，还要多加安慰、鼓励。</a:t>
            </a:r>
            <a:endParaRPr lang="zh-CN" altLang="zh-CN" sz="25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187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520" y="915566"/>
            <a:ext cx="8328232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题干用语　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校学生会委派你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作为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师生代表前往医院转交</a:t>
            </a:r>
            <a:endParaRPr lang="en-US" altLang="zh-CN" sz="2600" u="heavy" kern="100" dirty="0" smtClean="0">
              <a:latin typeface="Times New Roman"/>
              <a:ea typeface="华文细黑"/>
              <a:cs typeface="Times New Roman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           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捐款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 smtClean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审清要求　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学生会委派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600" kern="100" dirty="0" smtClean="0">
                <a:latin typeface="宋体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意味着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你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endParaRPr lang="en-US" altLang="zh-CN" sz="2600" kern="100" dirty="0" smtClean="0">
              <a:latin typeface="Times New Roman"/>
              <a:ea typeface="华文细黑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en-US" sz="2600" kern="100" dirty="0" smtClean="0">
                <a:latin typeface="Times New Roman"/>
                <a:ea typeface="华文细黑"/>
                <a:cs typeface="Courier New"/>
              </a:rPr>
              <a:t>　　　　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暗示了你的身份</a:t>
            </a:r>
            <a:endParaRPr lang="en-US" altLang="zh-CN" sz="2600" kern="100" dirty="0" smtClean="0">
              <a:latin typeface="Times New Roman"/>
              <a:ea typeface="华文细黑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en-US" sz="2600" kern="100" dirty="0" smtClean="0">
                <a:latin typeface="Times New Roman"/>
                <a:ea typeface="华文细黑"/>
                <a:cs typeface="Courier New"/>
              </a:rPr>
              <a:t>　　　　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是学生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,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与患者</a:t>
            </a:r>
            <a:endParaRPr lang="en-US" altLang="zh-CN" sz="2600" kern="100" dirty="0" smtClean="0">
              <a:latin typeface="Times New Roman"/>
              <a:ea typeface="华文细黑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en-US" sz="2600" kern="100" dirty="0" smtClean="0">
                <a:latin typeface="Times New Roman"/>
                <a:ea typeface="华文细黑"/>
                <a:cs typeface="Courier New"/>
              </a:rPr>
              <a:t>　　　　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是同学关系。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31211" y="2615185"/>
            <a:ext cx="1657013" cy="16127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说话时要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兼顾师与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生两方。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797151" y="2584530"/>
            <a:ext cx="2013410" cy="10525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说话的事由，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表达的情境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9837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512" y="699542"/>
            <a:ext cx="8816916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题干用语　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请你写一段话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，向这位同学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说明来意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，并表达对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审清要求　写作要求　　　　　　　说话内容一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　　</a:t>
            </a: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他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慰问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鼓励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　　</a:t>
            </a: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说话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内容二　说话内容三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题干用语　</a:t>
            </a:r>
            <a:r>
              <a:rPr lang="en-US" altLang="zh-CN" sz="2600" u="heavy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不超过</a:t>
            </a:r>
            <a:r>
              <a:rPr lang="en-US" altLang="zh-CN" sz="2600" u="heavy" kern="100" dirty="0">
                <a:latin typeface="Times New Roman"/>
                <a:ea typeface="华文细黑"/>
                <a:cs typeface="Courier New"/>
              </a:rPr>
              <a:t>50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个字</a:t>
            </a:r>
            <a:r>
              <a:rPr lang="en-US" altLang="zh-CN" sz="2600" u="heavy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　　　　</a:t>
            </a:r>
            <a:r>
              <a:rPr lang="en-US" altLang="zh-CN" sz="2600" u="heavy" kern="100" dirty="0">
                <a:latin typeface="Times New Roman"/>
                <a:ea typeface="华文细黑"/>
                <a:cs typeface="Courier New"/>
              </a:rPr>
              <a:t>(5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u="heavy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u="heavy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审清要求　　　字数要求　　　　　　因分赋点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6826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1091615"/>
            <a:ext cx="7981839" cy="24162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总体要求：写一段受校学生会之托代表师生前往医院看望生病同学的话。话的内容包括：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说明来意，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表达慰问之情，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表达鼓励之意，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重点关注语言得体问题。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2631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225179"/>
            <a:ext cx="8223697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r>
              <a:rPr lang="en-US" altLang="zh-CN" sz="2600" b="1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1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认真阅读下面的题目，看看它向你提出了哪些具体要求。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还记得老师在你的成绩报告单上留下的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教师寄语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吗？一句热情的鼓励，或是一句善意的批评，可能让你铭记终生。假如你是一名教师，请你针对下面两个学生的不同情况，任选其一，至少运用一种常见的修辞方法，写一段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50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～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100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字的教师寄语。要求既客观又委婉，带有鼓励性，让学生乐于接受。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0087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75581" y="497300"/>
            <a:ext cx="8472883" cy="394665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某男生，家庭条件比较优越，活泼聪明，兴趣广泛，乐于助人，在学生中很有人缘。但不是很喜欢学习，成绩较差。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某女生，家境贫寒，勤奋刻苦，成绩非常优秀。但性格比较内向、封闭，对人较为冷漠，班上同学都对她敬而远之。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具体要求是：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045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339502"/>
            <a:ext cx="8305934" cy="42175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写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教师寄语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，符合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教师寄语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特征；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两生中任选一位，既要符合性别特征，更要抓住其特点，明确其优点和不足；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寄语要既客观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符合学生真实特点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又委婉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用词讲究分寸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，带有鼓励性，让学生乐于接受；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至少运用一种常用的修辞方法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语言有一定的文采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⑤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字数在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50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至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100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之间。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307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106752"/>
            <a:ext cx="8305934" cy="4841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二、情境微写作要做到</a:t>
            </a:r>
            <a:r>
              <a:rPr lang="en-US" altLang="zh-CN" sz="2400" b="1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四合</a:t>
            </a:r>
            <a:r>
              <a:rPr lang="en-US" altLang="zh-CN" sz="2400" b="1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合题，要符合主题要求。情境微写作都有一个主题要求，写作必须围绕它，针对它，不能跑题，不能写些空泛、漫无边际的话语。落实到具体中，就是让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主题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内容或关键词语出现在答案中。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合语，要合乎语言表达要求。情境微写作题都有一个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些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语言表达要求，这是该题型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语文味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之所在。或要求简明、连贯、得体，或要求准确、鲜明、生动，或要求使用一定的修辞方法，等等。这些要求分值较高，是硬性要求，写作时必须做到。</a:t>
            </a:r>
            <a:endParaRPr lang="zh-CN" altLang="zh-CN" sz="24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5621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67873" y="195486"/>
            <a:ext cx="8164567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合境，要符合题干所规定的生活情境、语言环境。做到对象清楚，谁说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写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的，说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写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给谁听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读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的，该用什么样的称谓、措辞，要一清二楚；目的要明确，写作目的是什么，让人一看就明白。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600" kern="100" dirty="0">
                <a:latin typeface="Times New Roman"/>
                <a:ea typeface="华文细黑"/>
              </a:rPr>
              <a:t>4.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合格，要符合各种应用文体的格式和写作要求。情境微写作总是同一些日常应用文体结合在一起，如书信、启事、通知、请柬、留言条、邀请函、答谢辞、广播稿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、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1376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1040710"/>
            <a:ext cx="7981839" cy="28271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宣传语、编者按等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。虽然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不少题目在应用文的格式上不大要求，但在语言上都有潜在要求，有的需要庄重的书面语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如通知、招聘书、请柬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，有的需要生动活泼、富有激情的语言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如解说词、串联词、答谢辞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，有的需要通俗易懂的口语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如留言条、广播稿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6650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80751" y="497300"/>
            <a:ext cx="8223697" cy="394665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请根据下面的文字，为张鑫写一份发言稿。要求：语言简明得体，不超过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100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字。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宏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志中学举行由通达公司设立的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通达奖学金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颁奖仪式，马董事长亲自颁奖。通达公司重视教育，累计为全市教育捐款上千万。张鑫同学将代表全体受奖学生上台发言。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8879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23528" y="224346"/>
            <a:ext cx="8305934" cy="45076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尊敬的马董事长，老师们、同学们：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称呼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大家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好！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问候语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感谢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为教育做出奉献的马董事长和通达公司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感谢设奖单位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，感谢教育我们的老师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感谢老师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。我们会把今天的奖励化作学习的动力，以优异的成绩回报社会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代表受奖学生表示决心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祝马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董事长的事业蒸蒸日上。谢谢！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祝福语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3863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52759" y="30325"/>
            <a:ext cx="8223697" cy="51337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阅读下面的文字，完成后面的题目。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漓江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是公认的世界第一流风景胜地。人们到桂林游漓江主要是从桂林乘船顺流而下至阳朔这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83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千米的水程。两岸景色如画廊，沿途主要景点有漓江蓝湾、南洲岛、象鼻山、穿山、斗鸡山、精品山、净瓶山、磨盘山、冠山、绣山、仙人推磨、画山、黄山倒影、螺蛳山、碧连峰、书童山等。这里的景色秀美，单是那江里的倒影，就别有一番情趣。那水里的山，比岸上的山更为清晰；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而且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因为水的流动，山也仿佛流动起来。山的姿态，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也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933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51520" y="24232"/>
            <a:ext cx="8439721" cy="513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随着船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位置，不断变化。漓江景色之奇还在山光水色之变化，在清晨，在中午，在黄昏，各有其姿态，变化多而且美。尤其是在下着春雨的早晨，江面像浮动一层轻纱般的白蒙蒙的雨丝，这时的山水就更具有一种朦胧美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假如你是一位导游，即将带领游客游漓江，在出发前需要一段开场白简短地介绍漓江的特点，请你写出完整的开场白。要求：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内容完整，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语言得体，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介绍漓江主要景点时至少用三个四字短语来描绘，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运用拟人修辞，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⑤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不超过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150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字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含标点符号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838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62174" y="771550"/>
            <a:ext cx="8142274" cy="345325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各位朋友：大家好！今天我们要游览的景点是漓江。漓江是举世闻名的风景胜地，从桂林乘船顺流而下至阳朔共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83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千米的水程。这一带峰峦耸秀，碧水如镜，青山浮水，倒影翩翩，两岸景色犹如百里画廊。奇妙的漓江景，正向你展示千变万化的姿容，正向你招手，期盼你的到来。下面我们开始今天的漓江游！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604488" y="4660209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31937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4869</TotalTime>
  <Words>1966</Words>
  <Application>Microsoft Office PowerPoint</Application>
  <PresentationFormat>全屏显示(16:9)</PresentationFormat>
  <Paragraphs>114</Paragraphs>
  <Slides>35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36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XKW</cp:lastModifiedBy>
  <cp:revision>526</cp:revision>
  <dcterms:modified xsi:type="dcterms:W3CDTF">2016-03-09T01:13:21Z</dcterms:modified>
</cp:coreProperties>
</file>