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522" r:id="rId2"/>
    <p:sldId id="387" r:id="rId3"/>
    <p:sldId id="547" r:id="rId4"/>
    <p:sldId id="333" r:id="rId5"/>
    <p:sldId id="459" r:id="rId6"/>
    <p:sldId id="460" r:id="rId7"/>
    <p:sldId id="461" r:id="rId8"/>
    <p:sldId id="528" r:id="rId9"/>
    <p:sldId id="543" r:id="rId10"/>
    <p:sldId id="414" r:id="rId11"/>
    <p:sldId id="402" r:id="rId12"/>
    <p:sldId id="524" r:id="rId13"/>
    <p:sldId id="525" r:id="rId14"/>
    <p:sldId id="544" r:id="rId15"/>
    <p:sldId id="526" r:id="rId16"/>
    <p:sldId id="545" r:id="rId17"/>
    <p:sldId id="431" r:id="rId18"/>
    <p:sldId id="373" r:id="rId19"/>
    <p:sldId id="428" r:id="rId20"/>
    <p:sldId id="437" r:id="rId21"/>
    <p:sldId id="438" r:id="rId22"/>
    <p:sldId id="439" r:id="rId23"/>
    <p:sldId id="440" r:id="rId24"/>
    <p:sldId id="480" r:id="rId25"/>
    <p:sldId id="441" r:id="rId26"/>
    <p:sldId id="442" r:id="rId27"/>
    <p:sldId id="443" r:id="rId28"/>
    <p:sldId id="546" r:id="rId29"/>
    <p:sldId id="445" r:id="rId30"/>
    <p:sldId id="446" r:id="rId31"/>
  </p:sldIdLst>
  <p:sldSz cx="9144000" cy="5143500" type="screen16x9"/>
  <p:notesSz cx="6858000" cy="9144000"/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66"/>
    <a:srgbClr val="3114AC"/>
    <a:srgbClr val="E46C0A"/>
    <a:srgbClr val="161B88"/>
    <a:srgbClr val="98B954"/>
    <a:srgbClr val="FFFFCC"/>
    <a:srgbClr val="CCFF33"/>
    <a:srgbClr val="99CC00"/>
    <a:srgbClr val="99FF66"/>
    <a:srgbClr val="99FF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07" autoAdjust="0"/>
    <p:restoredTop sz="98667" autoAdjust="0"/>
  </p:normalViewPr>
  <p:slideViewPr>
    <p:cSldViewPr>
      <p:cViewPr>
        <p:scale>
          <a:sx n="125" d="100"/>
          <a:sy n="125" d="100"/>
        </p:scale>
        <p:origin x="-72" y="-72"/>
      </p:cViewPr>
      <p:guideLst>
        <p:guide orient="horz" pos="1620"/>
        <p:guide pos="28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A84124-CDD9-49F2-BF2B-46328A7A501A}" type="datetimeFigureOut">
              <a:rPr lang="zh-CN" altLang="en-US" smtClean="0"/>
              <a:pPr/>
              <a:t>2016/3/9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704987-94A8-4214-B387-FD5AF34F491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31416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标题幻灯片">
    <p:bg>
      <p:bgPr>
        <a:solidFill>
          <a:srgbClr val="F3E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 userDrawn="1"/>
        </p:nvSpPr>
        <p:spPr>
          <a:xfrm>
            <a:off x="0" y="1735213"/>
            <a:ext cx="9144000" cy="184464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555801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520279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3117245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7" r:id="rId2"/>
    <p:sldLayoutId id="2147483649" r:id="rId3"/>
    <p:sldLayoutId id="2147483651" r:id="rId4"/>
    <p:sldLayoutId id="2147483656" r:id="rId5"/>
  </p:sldLayoutIdLst>
  <p:timing>
    <p:tnLst>
      <p:par>
        <p:cTn id="1" dur="indefinite" restart="never" nodeType="tmRoot"/>
      </p:par>
    </p:tnLst>
  </p:timing>
  <p:txStyles>
    <p:titleStyle>
      <a:lvl1pPr algn="ctr" defTabSz="68586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201" indent="-257201" algn="l" defTabSz="68586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68" indent="-214334" algn="l" defTabSz="68586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336" indent="-171467" algn="l" defTabSz="68586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270" indent="-171467" algn="l" defTabSz="68586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205" indent="-171467" algn="l" defTabSz="68586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138" indent="-171467" algn="l" defTabSz="68586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073" indent="-171467" algn="l" defTabSz="68586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007" indent="-171467" algn="l" defTabSz="68586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942" indent="-171467" algn="l" defTabSz="68586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35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68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803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737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672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606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540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475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Relationship Id="rId4" Type="http://schemas.openxmlformats.org/officeDocument/2006/relationships/slide" Target="slide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915816" y="1915586"/>
            <a:ext cx="6228184" cy="155472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学案</a:t>
            </a:r>
            <a:r>
              <a:rPr lang="en-US" altLang="zh-CN" sz="4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4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　</a:t>
            </a:r>
            <a:endParaRPr lang="en-US" altLang="zh-CN" sz="42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4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形</a:t>
            </a:r>
            <a:r>
              <a:rPr lang="zh-CN" altLang="en-US" sz="4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神兼备做仿写</a:t>
            </a:r>
          </a:p>
        </p:txBody>
      </p:sp>
      <p:sp>
        <p:nvSpPr>
          <p:cNvPr id="5" name="矩形 4"/>
          <p:cNvSpPr/>
          <p:nvPr/>
        </p:nvSpPr>
        <p:spPr>
          <a:xfrm>
            <a:off x="-36512" y="1311835"/>
            <a:ext cx="5832648" cy="41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b="1" dirty="0">
                <a:solidFill>
                  <a:srgbClr val="00B0F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第一章　 </a:t>
            </a:r>
            <a:r>
              <a:rPr lang="zh-CN" altLang="en-US" sz="1600" b="1" dirty="0" smtClean="0">
                <a:solidFill>
                  <a:srgbClr val="00B0F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语言表达和运用：突出重点，分类强化</a:t>
            </a:r>
            <a:endParaRPr lang="zh-CN" altLang="en-US" sz="1600" b="1" dirty="0">
              <a:solidFill>
                <a:srgbClr val="00B0F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691" t="793" b="10127"/>
          <a:stretch/>
        </p:blipFill>
        <p:spPr>
          <a:xfrm>
            <a:off x="0" y="1724256"/>
            <a:ext cx="2792041" cy="186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682094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131590"/>
            <a:ext cx="9144000" cy="30065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467544" y="1511924"/>
            <a:ext cx="8177160" cy="2266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仿写是高考语言表达部分中的传统题型，因富于联想、文学味浓厚而为命题者和考生所喜爱。对于这种题型，二轮复习的关键是练，在练中积累，在积累中感悟，以便在临场时真正达到形神兼备。</a:t>
            </a:r>
            <a:endParaRPr lang="zh-CN" altLang="zh-CN" sz="2600" kern="100" dirty="0">
              <a:effectLst/>
              <a:latin typeface="宋体"/>
              <a:cs typeface="Courier New"/>
            </a:endParaRPr>
          </a:p>
        </p:txBody>
      </p:sp>
      <p:sp>
        <p:nvSpPr>
          <p:cNvPr id="7" name="矩形 3"/>
          <p:cNvSpPr>
            <a:spLocks noChangeArrowheads="1"/>
          </p:cNvSpPr>
          <p:nvPr/>
        </p:nvSpPr>
        <p:spPr bwMode="auto">
          <a:xfrm>
            <a:off x="-36511" y="652154"/>
            <a:ext cx="3096344" cy="529056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2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2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学案略</a:t>
            </a:r>
            <a:r>
              <a:rPr lang="zh-CN" altLang="en-US" sz="22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语</a:t>
            </a:r>
          </a:p>
        </p:txBody>
      </p:sp>
      <p:sp>
        <p:nvSpPr>
          <p:cNvPr id="9" name="矩形 8"/>
          <p:cNvSpPr/>
          <p:nvPr/>
        </p:nvSpPr>
        <p:spPr>
          <a:xfrm>
            <a:off x="323527" y="642752"/>
            <a:ext cx="129600" cy="77687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 flipV="1">
            <a:off x="481090" y="627534"/>
            <a:ext cx="0" cy="79208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7322061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-7937" y="1275606"/>
            <a:ext cx="9151937" cy="2664296"/>
          </a:xfrm>
          <a:prstGeom prst="rect">
            <a:avLst/>
          </a:prstGeom>
          <a:solidFill>
            <a:srgbClr val="F9F9F9"/>
          </a:solidFill>
          <a:ln w="9525">
            <a:solidFill>
              <a:srgbClr val="E2E2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cxnSp>
        <p:nvCxnSpPr>
          <p:cNvPr id="12" name="直接连接符 11"/>
          <p:cNvCxnSpPr/>
          <p:nvPr/>
        </p:nvCxnSpPr>
        <p:spPr>
          <a:xfrm flipV="1">
            <a:off x="2278577" y="2072253"/>
            <a:ext cx="4286908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270706" y="2781623"/>
            <a:ext cx="432977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2272383" y="3499524"/>
            <a:ext cx="43281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>
            <a:hlinkClick r:id="rId2" action="ppaction://hlinksldjump"/>
          </p:cNvPr>
          <p:cNvSpPr/>
          <p:nvPr/>
        </p:nvSpPr>
        <p:spPr>
          <a:xfrm>
            <a:off x="2339752" y="1563638"/>
            <a:ext cx="4185761" cy="525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3114AC"/>
                </a:solidFill>
                <a:latin typeface="微软雅黑" pitchFamily="34" charset="-122"/>
                <a:ea typeface="微软雅黑" pitchFamily="34" charset="-122"/>
              </a:rPr>
              <a:t>自我诊断，找出答题能力短板</a:t>
            </a:r>
            <a:endParaRPr lang="zh-CN" altLang="zh-CN" sz="2400" b="1" dirty="0">
              <a:solidFill>
                <a:srgbClr val="3114A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矩形 15">
            <a:hlinkClick r:id="rId3" action="ppaction://hlinksldjump"/>
          </p:cNvPr>
          <p:cNvSpPr/>
          <p:nvPr/>
        </p:nvSpPr>
        <p:spPr>
          <a:xfrm>
            <a:off x="2347372" y="2274193"/>
            <a:ext cx="4185761" cy="525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3114AC"/>
                </a:solidFill>
                <a:latin typeface="微软雅黑" pitchFamily="34" charset="-122"/>
                <a:ea typeface="微软雅黑" pitchFamily="34" charset="-122"/>
              </a:rPr>
              <a:t>比对答案，领悟答案升格之道</a:t>
            </a:r>
            <a:endParaRPr lang="zh-CN" altLang="zh-CN" sz="2400" b="1" dirty="0">
              <a:solidFill>
                <a:srgbClr val="3114A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矩形 16">
            <a:hlinkClick r:id="rId4" action="ppaction://hlinksldjump"/>
          </p:cNvPr>
          <p:cNvSpPr/>
          <p:nvPr/>
        </p:nvSpPr>
        <p:spPr>
          <a:xfrm>
            <a:off x="2347372" y="2966290"/>
            <a:ext cx="4185761" cy="525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3114AC"/>
                </a:solidFill>
                <a:latin typeface="微软雅黑" pitchFamily="34" charset="-122"/>
                <a:ea typeface="微软雅黑" pitchFamily="34" charset="-122"/>
              </a:rPr>
              <a:t>借题发挥，突破答题核心问题</a:t>
            </a:r>
          </a:p>
        </p:txBody>
      </p:sp>
      <p:sp>
        <p:nvSpPr>
          <p:cNvPr id="18" name="矩形 3"/>
          <p:cNvSpPr>
            <a:spLocks noChangeArrowheads="1"/>
          </p:cNvSpPr>
          <p:nvPr/>
        </p:nvSpPr>
        <p:spPr bwMode="auto">
          <a:xfrm>
            <a:off x="251520" y="724162"/>
            <a:ext cx="3096344" cy="487056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2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2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栏目索引</a:t>
            </a:r>
            <a:endParaRPr lang="zh-CN" altLang="en-US" sz="2200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11558" y="714760"/>
            <a:ext cx="129600" cy="77687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0" name="直接连接符 19"/>
          <p:cNvCxnSpPr/>
          <p:nvPr/>
        </p:nvCxnSpPr>
        <p:spPr>
          <a:xfrm flipV="1">
            <a:off x="769121" y="699542"/>
            <a:ext cx="0" cy="79208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8266371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08330" y="1131590"/>
            <a:ext cx="7736078" cy="2826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仿照下面的例句，以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光荣</a:t>
            </a:r>
            <a:r>
              <a:rPr lang="en-US" altLang="zh-CN" sz="2600" kern="100" dirty="0">
                <a:latin typeface="IPAPANNEW"/>
                <a:ea typeface="华文细黑"/>
                <a:cs typeface="Times New Roman"/>
              </a:rPr>
              <a:t>/</a:t>
            </a:r>
            <a:r>
              <a:rPr lang="zh-CN" altLang="zh-CN" sz="2600" kern="100" dirty="0">
                <a:latin typeface="IPAPANNEW"/>
                <a:ea typeface="华文细黑"/>
                <a:cs typeface="Times New Roman"/>
              </a:rPr>
              <a:t>虚荣</a:t>
            </a:r>
            <a:r>
              <a:rPr lang="en-US" altLang="zh-CN" sz="2600" kern="100" dirty="0">
                <a:latin typeface="IPAPANNEW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IPAPANNEW"/>
                <a:ea typeface="华文细黑"/>
                <a:cs typeface="Times New Roman"/>
              </a:rPr>
              <a:t>或者</a:t>
            </a:r>
            <a:r>
              <a:rPr lang="en-US" altLang="zh-CN" sz="2600" kern="100" dirty="0">
                <a:latin typeface="IPAPANNEW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IPAPANNEW"/>
                <a:ea typeface="华文细黑"/>
                <a:cs typeface="Times New Roman"/>
              </a:rPr>
              <a:t>赞美</a:t>
            </a:r>
            <a:r>
              <a:rPr lang="en-US" altLang="zh-CN" sz="2600" kern="100" dirty="0">
                <a:latin typeface="IPAPANNEW"/>
                <a:ea typeface="华文细黑"/>
                <a:cs typeface="Times New Roman"/>
              </a:rPr>
              <a:t>/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奉承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为话题写一组句子。要求：语意连贯，句式与例句相同。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理想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/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幻想：理想是合理的设想，幻想是空洞的梦想。理想像海上的灯塔，让人明确方向；幻想像空中的楼阁，让人沉醉迷失。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779912" y="267494"/>
            <a:ext cx="5364088" cy="576064"/>
          </a:xfrm>
          <a:prstGeom prst="rect">
            <a:avLst/>
          </a:prstGeom>
          <a:solidFill>
            <a:srgbClr val="FF6400"/>
          </a:solidFill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kern="100" dirty="0" smtClean="0">
                <a:latin typeface="微软雅黑" pitchFamily="34" charset="-122"/>
                <a:ea typeface="微软雅黑" pitchFamily="34" charset="-122"/>
                <a:cs typeface="Courier New"/>
              </a:rPr>
              <a:t>自我诊断，找出答题能力短板</a:t>
            </a:r>
            <a:endParaRPr lang="zh-CN" altLang="zh-CN" sz="2400" b="1" kern="100" dirty="0">
              <a:latin typeface="微软雅黑" pitchFamily="34" charset="-122"/>
              <a:ea typeface="微软雅黑" pitchFamily="34" charset="-122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76304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71400" y="352451"/>
            <a:ext cx="8377064" cy="39474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答案　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示例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光荣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Courier New"/>
              </a:rPr>
              <a:t>/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虚荣：光荣是本质上的荣耀，虚荣是表面上的光彩。光荣像五彩的花环，催人上进；虚荣像自织的绳索，使人止步。</a:t>
            </a:r>
            <a:endParaRPr lang="zh-CN" altLang="zh-CN" sz="1050" kern="100" dirty="0">
              <a:solidFill>
                <a:schemeClr val="accent6">
                  <a:lumMod val="75000"/>
                </a:schemeClr>
              </a:solidFill>
              <a:latin typeface="宋体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赞美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Courier New"/>
              </a:rPr>
              <a:t>/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奉承：赞美是真情的流露，奉承是虚伪的表达。赞美像和煦的春风，让人心旷神怡；奉承像温柔的陷阱，令人难以自拔。</a:t>
            </a:r>
            <a:endParaRPr lang="zh-CN" altLang="zh-CN" sz="1050" kern="100" dirty="0">
              <a:solidFill>
                <a:schemeClr val="accent6">
                  <a:lumMod val="75000"/>
                </a:schemeClr>
              </a:solidFill>
              <a:latin typeface="宋体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写出一组即可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50" kern="100" dirty="0">
              <a:solidFill>
                <a:schemeClr val="accent6">
                  <a:lumMod val="75000"/>
                </a:schemeClr>
              </a:solidFill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99599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79512" y="123478"/>
            <a:ext cx="8784976" cy="45068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2.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仿照下面的语段，另选一组对象写一段文字。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       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世界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上所有的生灵都有它们的眼睛，波涛是大海的眼睛。假如大海没有了波涛，就结束了它浩瀚博大的使命，再也不能负舟远航，再也不能搏击长空，再也不能繁养水族。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       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世界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上所有的生灵都有它们的眼睛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，</a:t>
            </a:r>
            <a:endParaRPr lang="en-US" altLang="zh-CN" sz="2600" kern="100" dirty="0" smtClean="0">
              <a:latin typeface="Times New Roman"/>
              <a:ea typeface="华文细黑"/>
              <a:cs typeface="Times New Roman"/>
            </a:endParaRPr>
          </a:p>
          <a:p>
            <a:pPr>
              <a:lnSpc>
                <a:spcPct val="140000"/>
              </a:lnSpc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答案　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示例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Courier New"/>
              </a:rPr>
              <a:t>)(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世界上所有的生灵都有它们的眼睛，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星辰是夜空的眼睛。假如夜空没有了星辰，就迷失了前行的方向，再也不能点亮路途，再也不能追逐光明，再也不能点缀宇宙</a:t>
            </a:r>
            <a:r>
              <a:rPr lang="zh-CN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。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　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206230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73397" y="195486"/>
            <a:ext cx="8305934" cy="457356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3.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仿照下面画线句子的形式，在横线处补写出两个句式相同的句子。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       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人们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在关注自己是否衰老时常常忽略了自己的感官，不妨自己诊断一下：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你的鼻子能否嗅得出四季的不同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？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___________________________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_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？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__________________</a:t>
            </a:r>
          </a:p>
          <a:p>
            <a:pPr>
              <a:lnSpc>
                <a:spcPct val="140000"/>
              </a:lnSpc>
            </a:pP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_____________________________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_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？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你的皮肤能否感觉出海滩上沙粒的粗细和清风的徐疾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？如果这些你都可以，那就不能以为自己衰老了。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51520" y="2355726"/>
            <a:ext cx="4950820" cy="58573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你的耳朵能否分得出音乐的悲欢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932040" y="2355726"/>
            <a:ext cx="3746957" cy="65248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　你的眼睛能否辨</a:t>
            </a:r>
            <a:r>
              <a:rPr lang="zh-CN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得出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28991" y="2917436"/>
            <a:ext cx="5423116" cy="59041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40000"/>
              </a:lnSpc>
            </a:pP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天空中彩虹的浓淡和云霞的</a:t>
            </a:r>
            <a:r>
              <a:rPr lang="zh-CN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明暗</a:t>
            </a:r>
            <a:endParaRPr lang="en-US" altLang="zh-CN" sz="2600" kern="100" dirty="0" smtClean="0">
              <a:solidFill>
                <a:srgbClr val="E36C0A"/>
              </a:solidFill>
              <a:latin typeface="Times New Roman"/>
              <a:ea typeface="华文细黑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287775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34182" y="294554"/>
            <a:ext cx="8142274" cy="422141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4.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请根据下面对联的上联，用课文《雷雨》或《祝福》的相关内容对出下联。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5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上联：千古悲剧，朱丽叶血溅断魂墓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《罗密欧与朱丽叶》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5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下联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：</a:t>
            </a:r>
            <a:endParaRPr lang="en-US" altLang="zh-CN" sz="2600" kern="100" dirty="0" smtClean="0">
              <a:latin typeface="Times New Roman"/>
              <a:ea typeface="华文细黑"/>
              <a:cs typeface="Times New Roman"/>
            </a:endParaRPr>
          </a:p>
          <a:p>
            <a:pPr>
              <a:lnSpc>
                <a:spcPct val="150000"/>
              </a:lnSpc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答案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示例一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一场雷雨，鲁侍萍情断周公馆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《雷雨》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50000"/>
              </a:lnSpc>
            </a:pP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示例二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几声祝福，祥林嫂命丧鲁镇街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《祝福》</a:t>
            </a:r>
            <a:r>
              <a:rPr lang="en-US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　</a:t>
            </a:r>
            <a:endParaRPr lang="en-US" altLang="zh-CN" sz="2600" kern="100" dirty="0" smtClean="0">
              <a:latin typeface="Times New Roman"/>
              <a:ea typeface="华文细黑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80195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95536" y="195486"/>
            <a:ext cx="8388993" cy="474591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2400" b="1" kern="100" dirty="0">
                <a:latin typeface="Times New Roman"/>
                <a:ea typeface="华文细黑"/>
                <a:cs typeface="Courier New"/>
              </a:rPr>
              <a:t>5.</a:t>
            </a:r>
            <a:r>
              <a:rPr lang="zh-CN" altLang="zh-CN" sz="2400" b="1" kern="100" dirty="0">
                <a:latin typeface="Times New Roman"/>
                <a:ea typeface="华文细黑"/>
                <a:cs typeface="Times New Roman"/>
              </a:rPr>
              <a:t>仿照画线句补写两个句子，构成一组排比句，并保持语意连贯。</a:t>
            </a:r>
            <a:r>
              <a:rPr lang="en-US" altLang="zh-CN" sz="2400" b="1" kern="100" dirty="0">
                <a:latin typeface="Times New Roman"/>
                <a:ea typeface="华文细黑"/>
                <a:cs typeface="Courier New"/>
              </a:rPr>
              <a:t>(4</a:t>
            </a:r>
            <a:r>
              <a:rPr lang="zh-CN" altLang="zh-CN" sz="2400" b="1" kern="100" dirty="0">
                <a:latin typeface="Times New Roman"/>
                <a:ea typeface="华文细黑"/>
                <a:cs typeface="Times New Roman"/>
              </a:rPr>
              <a:t>分</a:t>
            </a:r>
            <a:r>
              <a:rPr lang="en-US" altLang="zh-CN" sz="2400" b="1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en-US" altLang="zh-CN" sz="2400" b="1" kern="100" dirty="0" smtClean="0">
                <a:latin typeface="宋体"/>
                <a:ea typeface="华文细黑"/>
                <a:cs typeface="Times New Roman"/>
              </a:rPr>
              <a:t>★</a:t>
            </a:r>
          </a:p>
          <a:p>
            <a:pPr lvl="0">
              <a:lnSpc>
                <a:spcPct val="140000"/>
              </a:lnSpc>
            </a:pPr>
            <a:r>
              <a:rPr lang="zh-CN" altLang="en-US" sz="2400" b="1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微软雅黑" pitchFamily="34" charset="-122"/>
                <a:cs typeface="Courier New"/>
              </a:rPr>
              <a:t>温馨提示</a:t>
            </a:r>
            <a:endParaRPr lang="en-US" altLang="zh-CN" sz="2400" b="1" kern="100" dirty="0">
              <a:solidFill>
                <a:srgbClr val="F79646">
                  <a:lumMod val="75000"/>
                </a:srgbClr>
              </a:solidFill>
              <a:latin typeface="Times New Roman"/>
              <a:ea typeface="微软雅黑" pitchFamily="34" charset="-122"/>
              <a:cs typeface="Courier New"/>
            </a:endParaRPr>
          </a:p>
          <a:p>
            <a:pPr lvl="0" algn="just">
              <a:lnSpc>
                <a:spcPct val="140000"/>
              </a:lnSpc>
            </a:pPr>
            <a:r>
              <a:rPr lang="zh-CN" altLang="en-US" sz="2400" b="1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Courier New"/>
              </a:rPr>
              <a:t>凡标注</a:t>
            </a:r>
            <a:r>
              <a:rPr lang="en-US" altLang="zh-CN" sz="2400" b="1" kern="100" dirty="0">
                <a:solidFill>
                  <a:srgbClr val="F79646">
                    <a:lumMod val="75000"/>
                  </a:srgbClr>
                </a:solidFill>
                <a:latin typeface="宋体"/>
                <a:ea typeface="华文细黑"/>
                <a:cs typeface="Times New Roman"/>
              </a:rPr>
              <a:t>★ </a:t>
            </a:r>
            <a:r>
              <a:rPr lang="zh-CN" altLang="en-US" sz="2400" b="1" kern="100" dirty="0">
                <a:solidFill>
                  <a:srgbClr val="F79646">
                    <a:lumMod val="75000"/>
                  </a:srgbClr>
                </a:solidFill>
                <a:latin typeface="宋体"/>
                <a:ea typeface="华文细黑"/>
                <a:cs typeface="Times New Roman"/>
              </a:rPr>
              <a:t>的题目，试做后详见“比对答案”，全书同</a:t>
            </a:r>
            <a:r>
              <a:rPr lang="zh-CN" altLang="en-US" sz="2400" b="1" kern="100" dirty="0" smtClean="0">
                <a:solidFill>
                  <a:srgbClr val="F79646">
                    <a:lumMod val="75000"/>
                  </a:srgbClr>
                </a:solidFill>
                <a:latin typeface="宋体"/>
                <a:ea typeface="华文细黑"/>
                <a:cs typeface="Times New Roman"/>
              </a:rPr>
              <a:t>。</a:t>
            </a:r>
            <a:endParaRPr lang="zh-CN" altLang="zh-CN" sz="2400" kern="100" dirty="0">
              <a:latin typeface="宋体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en-US" altLang="zh-CN" sz="2400" b="1" kern="100" dirty="0" smtClean="0">
                <a:latin typeface="Times New Roman"/>
                <a:ea typeface="华文细黑"/>
                <a:cs typeface="Times New Roman"/>
              </a:rPr>
              <a:t>        </a:t>
            </a:r>
            <a:r>
              <a:rPr lang="zh-CN" altLang="zh-CN" sz="2400" b="1" kern="100" dirty="0" smtClean="0">
                <a:latin typeface="Times New Roman"/>
                <a:ea typeface="华文细黑"/>
                <a:cs typeface="Times New Roman"/>
              </a:rPr>
              <a:t>一年四季</a:t>
            </a:r>
            <a:r>
              <a:rPr lang="zh-CN" altLang="zh-CN" sz="2400" b="1" kern="100" dirty="0">
                <a:latin typeface="Times New Roman"/>
                <a:ea typeface="华文细黑"/>
                <a:cs typeface="Times New Roman"/>
              </a:rPr>
              <a:t>，语文相伴。语文是一位画家，</a:t>
            </a:r>
            <a:r>
              <a:rPr lang="en-US" altLang="zh-CN" sz="2400" b="1" kern="100" dirty="0" smtClean="0">
                <a:latin typeface="宋体"/>
                <a:ea typeface="华文细黑"/>
                <a:cs typeface="Times New Roman"/>
              </a:rPr>
              <a:t>① </a:t>
            </a:r>
            <a:r>
              <a:rPr lang="en-US" altLang="zh-CN" sz="2400" b="1" kern="100" dirty="0" smtClean="0">
                <a:latin typeface="Times New Roman"/>
                <a:ea typeface="华文细黑"/>
                <a:cs typeface="Courier New"/>
              </a:rPr>
              <a:t>__________</a:t>
            </a:r>
            <a:r>
              <a:rPr lang="zh-CN" altLang="zh-CN" sz="2400" b="1" kern="100" dirty="0">
                <a:latin typeface="Times New Roman"/>
                <a:ea typeface="华文细黑"/>
                <a:cs typeface="Times New Roman"/>
              </a:rPr>
              <a:t>；语文是一位音乐家，</a:t>
            </a:r>
            <a:r>
              <a:rPr lang="en-US" altLang="zh-CN" sz="2400" b="1" u="heavy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b="1" u="heavy" kern="100" dirty="0">
                <a:latin typeface="Times New Roman"/>
                <a:ea typeface="华文细黑"/>
                <a:cs typeface="Times New Roman"/>
              </a:rPr>
              <a:t>稻花香里说丰年，听取蛙声一片</a:t>
            </a:r>
            <a:r>
              <a:rPr lang="en-US" altLang="zh-CN" sz="2400" b="1" u="heavy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b="1" u="heavy" kern="100" dirty="0">
                <a:latin typeface="Times New Roman"/>
                <a:ea typeface="华文细黑"/>
                <a:cs typeface="Times New Roman"/>
              </a:rPr>
              <a:t>，她用轻快的旋律奏响夏季农家丰年曲；语文是一位诗人，</a:t>
            </a:r>
            <a:r>
              <a:rPr lang="en-US" altLang="zh-CN" sz="2400" b="1" u="heavy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b="1" u="heavy" kern="100" dirty="0">
                <a:latin typeface="Times New Roman"/>
                <a:ea typeface="华文细黑"/>
                <a:cs typeface="Times New Roman"/>
              </a:rPr>
              <a:t>晴空一鹤排云上，便引诗情到碧霄</a:t>
            </a:r>
            <a:r>
              <a:rPr lang="en-US" altLang="zh-CN" sz="2400" b="1" u="heavy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b="1" u="heavy" kern="100" dirty="0">
                <a:latin typeface="Times New Roman"/>
                <a:ea typeface="华文细黑"/>
                <a:cs typeface="Times New Roman"/>
              </a:rPr>
              <a:t>，她用豪放的才情吟诵秋的壮阔</a:t>
            </a:r>
            <a:r>
              <a:rPr lang="zh-CN" altLang="zh-CN" sz="2400" b="1" kern="100" dirty="0">
                <a:latin typeface="Times New Roman"/>
                <a:ea typeface="华文细黑"/>
                <a:cs typeface="Times New Roman"/>
              </a:rPr>
              <a:t>；语文是一位摄影家，</a:t>
            </a:r>
            <a:r>
              <a:rPr lang="en-US" altLang="zh-CN" sz="2400" b="1" kern="100" dirty="0">
                <a:latin typeface="宋体"/>
                <a:ea typeface="华文细黑"/>
                <a:cs typeface="Times New Roman"/>
              </a:rPr>
              <a:t>②</a:t>
            </a:r>
            <a:r>
              <a:rPr lang="en-US" altLang="zh-CN" sz="2400" b="1" kern="100" dirty="0">
                <a:latin typeface="Times New Roman"/>
                <a:ea typeface="华文细黑"/>
                <a:cs typeface="Courier New"/>
              </a:rPr>
              <a:t>__________________</a:t>
            </a:r>
            <a:r>
              <a:rPr lang="zh-CN" altLang="zh-CN" sz="2400" b="1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40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370303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95536" y="1241656"/>
            <a:ext cx="8388993" cy="177279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zh-CN" sz="26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问题反思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仿写仿写，一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仿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写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。在平时做题过程中，你对这两个字的含义及其相互关系是如何认识和处理的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？</a:t>
            </a:r>
            <a:endParaRPr lang="zh-CN" altLang="zh-CN" sz="2600" kern="100" dirty="0">
              <a:latin typeface="宋体"/>
              <a:cs typeface="Courier New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8604448" y="4660209"/>
            <a:ext cx="360000" cy="359813"/>
            <a:chOff x="8623505" y="4334074"/>
            <a:chExt cx="360000" cy="359813"/>
          </a:xfrm>
        </p:grpSpPr>
        <p:sp>
          <p:nvSpPr>
            <p:cNvPr id="8" name="椭圆 7">
              <a:hlinkClick r:id="rId2" action="ppaction://hlinksldjump"/>
            </p:cNvPr>
            <p:cNvSpPr/>
            <p:nvPr/>
          </p:nvSpPr>
          <p:spPr>
            <a:xfrm rot="5400000">
              <a:off x="8623598" y="4333981"/>
              <a:ext cx="359813" cy="360000"/>
            </a:xfrm>
            <a:prstGeom prst="ellipse">
              <a:avLst/>
            </a:prstGeom>
            <a:solidFill>
              <a:srgbClr val="0066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9" name="燕尾形 8">
              <a:hlinkClick r:id="rId2" action="ppaction://hlinksldjump"/>
            </p:cNvPr>
            <p:cNvSpPr/>
            <p:nvPr/>
          </p:nvSpPr>
          <p:spPr>
            <a:xfrm rot="5400000" flipH="1">
              <a:off x="8717142" y="4427583"/>
              <a:ext cx="172710" cy="172800"/>
            </a:xfrm>
            <a:prstGeom prst="chevron">
              <a:avLst/>
            </a:pr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4837220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829024" y="2162218"/>
            <a:ext cx="7127352" cy="625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zh-CN" sz="28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题目</a:t>
            </a:r>
            <a:r>
              <a:rPr lang="zh-CN" altLang="zh-CN" sz="2800" kern="100" dirty="0">
                <a:latin typeface="Times New Roman"/>
                <a:ea typeface="华文细黑"/>
                <a:cs typeface="Times New Roman"/>
              </a:rPr>
              <a:t>　原题见</a:t>
            </a:r>
            <a:r>
              <a:rPr lang="en-US" altLang="zh-CN" sz="28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800" kern="100" dirty="0">
                <a:latin typeface="Times New Roman"/>
                <a:ea typeface="华文细黑"/>
                <a:cs typeface="Times New Roman"/>
              </a:rPr>
              <a:t>自我诊断</a:t>
            </a:r>
            <a:r>
              <a:rPr lang="en-US" altLang="zh-CN" sz="28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800" kern="100" dirty="0">
                <a:latin typeface="Times New Roman"/>
                <a:ea typeface="华文细黑"/>
                <a:cs typeface="Times New Roman"/>
              </a:rPr>
              <a:t>第</a:t>
            </a:r>
            <a:r>
              <a:rPr lang="en-US" altLang="zh-CN" sz="2800" kern="100" dirty="0">
                <a:latin typeface="Times New Roman"/>
                <a:ea typeface="华文细黑"/>
                <a:cs typeface="Courier New"/>
              </a:rPr>
              <a:t>5</a:t>
            </a:r>
            <a:r>
              <a:rPr lang="zh-CN" altLang="zh-CN" sz="2800" kern="100" dirty="0">
                <a:latin typeface="Times New Roman"/>
                <a:ea typeface="华文细黑"/>
                <a:cs typeface="Times New Roman"/>
              </a:rPr>
              <a:t>题。</a:t>
            </a:r>
            <a:r>
              <a:rPr lang="en-US" altLang="zh-CN" sz="2800" kern="100" dirty="0">
                <a:latin typeface="Times New Roman"/>
                <a:ea typeface="华文细黑"/>
                <a:cs typeface="Courier New"/>
              </a:rPr>
              <a:t>(4</a:t>
            </a:r>
            <a:r>
              <a:rPr lang="zh-CN" altLang="zh-CN" sz="2800" kern="100" dirty="0">
                <a:latin typeface="Times New Roman"/>
                <a:ea typeface="华文细黑"/>
                <a:cs typeface="Times New Roman"/>
              </a:rPr>
              <a:t>分</a:t>
            </a:r>
            <a:r>
              <a:rPr lang="en-US" altLang="zh-CN" sz="2800" kern="100" dirty="0"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100" kern="100" dirty="0">
              <a:effectLst/>
              <a:latin typeface="宋体"/>
              <a:cs typeface="Courier New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707904" y="483518"/>
            <a:ext cx="5436096" cy="576064"/>
          </a:xfrm>
          <a:prstGeom prst="rect">
            <a:avLst/>
          </a:prstGeom>
          <a:solidFill>
            <a:srgbClr val="FF6400"/>
          </a:solidFill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kern="100" dirty="0" smtClean="0">
                <a:latin typeface="微软雅黑" pitchFamily="34" charset="-122"/>
                <a:ea typeface="微软雅黑" pitchFamily="34" charset="-122"/>
                <a:cs typeface="Courier New"/>
              </a:rPr>
              <a:t>比对答案，领悟答案升格之道</a:t>
            </a:r>
            <a:endParaRPr lang="zh-CN" altLang="zh-CN" sz="2400" b="1" kern="100" dirty="0">
              <a:latin typeface="微软雅黑" pitchFamily="34" charset="-122"/>
              <a:ea typeface="微软雅黑" pitchFamily="34" charset="-122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711095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3"/>
          <p:cNvSpPr>
            <a:spLocks noChangeArrowheads="1"/>
          </p:cNvSpPr>
          <p:nvPr/>
        </p:nvSpPr>
        <p:spPr bwMode="auto">
          <a:xfrm>
            <a:off x="35496" y="2499742"/>
            <a:ext cx="3096344" cy="558807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剖析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67544" y="2976128"/>
            <a:ext cx="7632848" cy="1971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该答案第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①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句引用的是描写夏天的诗句，该处应该用描写春天的诗句及内容；第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②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句引用的诗句正确，得</a:t>
            </a:r>
            <a:r>
              <a:rPr lang="en-US" altLang="zh-CN" sz="2400" kern="100" dirty="0">
                <a:latin typeface="Times New Roman"/>
                <a:ea typeface="华文细黑"/>
              </a:rPr>
              <a:t>1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分，但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她用明快的语言写出了冬的肃杀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未能与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摄影家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照应，且感情基调与整个语段不协调。</a:t>
            </a:r>
            <a:endParaRPr lang="zh-CN" altLang="en-US" sz="2400" dirty="0"/>
          </a:p>
        </p:txBody>
      </p:sp>
      <p:sp>
        <p:nvSpPr>
          <p:cNvPr id="10" name="矩形 9"/>
          <p:cNvSpPr/>
          <p:nvPr/>
        </p:nvSpPr>
        <p:spPr>
          <a:xfrm>
            <a:off x="1979712" y="2509541"/>
            <a:ext cx="1487908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[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得分 </a:t>
            </a:r>
            <a:r>
              <a:rPr lang="en-US" altLang="zh-CN" sz="2400" kern="100" dirty="0">
                <a:latin typeface="Times New Roman"/>
                <a:ea typeface="华文细黑"/>
                <a:cs typeface="Times New Roman"/>
              </a:rPr>
              <a:t>1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分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]</a:t>
            </a:r>
            <a:endParaRPr lang="en-US" altLang="zh-CN" sz="2400" dirty="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80566" y="391999"/>
            <a:ext cx="7591834" cy="21797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3"/>
          <p:cNvSpPr>
            <a:spLocks noChangeArrowheads="1"/>
          </p:cNvSpPr>
          <p:nvPr/>
        </p:nvSpPr>
        <p:spPr bwMode="auto">
          <a:xfrm>
            <a:off x="107504" y="339502"/>
            <a:ext cx="3096344" cy="60850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现场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答案（</a:t>
            </a:r>
            <a:r>
              <a:rPr lang="en-US" altLang="zh-CN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） 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026" name="Picture 2" descr="扫描13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05665" y="843558"/>
            <a:ext cx="5270591" cy="1669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9556713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3"/>
          <p:cNvSpPr>
            <a:spLocks noChangeArrowheads="1"/>
          </p:cNvSpPr>
          <p:nvPr/>
        </p:nvSpPr>
        <p:spPr bwMode="auto">
          <a:xfrm>
            <a:off x="35496" y="2592372"/>
            <a:ext cx="3096344" cy="558807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剖析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67544" y="3147814"/>
            <a:ext cx="7632848" cy="1000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该答案第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①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句正确，得</a:t>
            </a:r>
            <a:r>
              <a:rPr lang="en-US" altLang="zh-CN" sz="2400" kern="100" dirty="0">
                <a:latin typeface="Times New Roman"/>
                <a:ea typeface="华文细黑"/>
              </a:rPr>
              <a:t>2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分；第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②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句引用的诗句与整个语段积极向上的感情基调不吻合。</a:t>
            </a:r>
            <a:endParaRPr lang="zh-CN" altLang="zh-CN" sz="2400" kern="100" dirty="0">
              <a:latin typeface="宋体"/>
              <a:cs typeface="Courier New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979712" y="2602171"/>
            <a:ext cx="1487908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[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得分 </a:t>
            </a:r>
            <a:r>
              <a:rPr lang="en-US" altLang="zh-CN" sz="2400" kern="100" dirty="0">
                <a:latin typeface="Times New Roman"/>
                <a:ea typeface="华文细黑"/>
              </a:rPr>
              <a:t>2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分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]</a:t>
            </a:r>
            <a:endParaRPr lang="en-US" altLang="zh-CN" sz="2400" dirty="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80566" y="608023"/>
            <a:ext cx="7591834" cy="199414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3"/>
          <p:cNvSpPr>
            <a:spLocks noChangeArrowheads="1"/>
          </p:cNvSpPr>
          <p:nvPr/>
        </p:nvSpPr>
        <p:spPr bwMode="auto">
          <a:xfrm>
            <a:off x="107504" y="555526"/>
            <a:ext cx="3096344" cy="60850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现场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答案（</a:t>
            </a:r>
            <a:r>
              <a:rPr lang="en-US" altLang="zh-CN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） 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050" name="Picture 2" descr="扫描13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69732" y="1059582"/>
            <a:ext cx="5018492" cy="1462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7643802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3"/>
          <p:cNvSpPr>
            <a:spLocks noChangeArrowheads="1"/>
          </p:cNvSpPr>
          <p:nvPr/>
        </p:nvSpPr>
        <p:spPr bwMode="auto">
          <a:xfrm>
            <a:off x="35496" y="2596608"/>
            <a:ext cx="3096344" cy="558807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剖析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67544" y="3106863"/>
            <a:ext cx="7632848" cy="14811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该答案第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②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句完全正确，得</a:t>
            </a:r>
            <a:r>
              <a:rPr lang="en-US" altLang="zh-CN" sz="2400" kern="100" dirty="0">
                <a:latin typeface="Times New Roman"/>
                <a:ea typeface="华文细黑"/>
              </a:rPr>
              <a:t>2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分；第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①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句引用的诗句正确，但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她用朦胧的笔调写出了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没有做到与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画家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一词相照应，故扣掉</a:t>
            </a:r>
            <a:r>
              <a:rPr lang="en-US" altLang="zh-CN" sz="2400" kern="100" dirty="0">
                <a:latin typeface="Times New Roman"/>
                <a:ea typeface="华文细黑"/>
              </a:rPr>
              <a:t>1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分。</a:t>
            </a:r>
            <a:endParaRPr lang="zh-CN" altLang="zh-CN" sz="2400" kern="100" dirty="0">
              <a:latin typeface="宋体"/>
              <a:cs typeface="Courier New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979712" y="2606407"/>
            <a:ext cx="1487908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[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得分 </a:t>
            </a:r>
            <a:r>
              <a:rPr lang="en-US" altLang="zh-CN" sz="2400" kern="100" dirty="0" smtClean="0">
                <a:latin typeface="Times New Roman"/>
                <a:ea typeface="华文细黑"/>
              </a:rPr>
              <a:t>3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分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]</a:t>
            </a:r>
            <a:endParaRPr lang="en-US" altLang="zh-CN" sz="2400" dirty="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80566" y="495064"/>
            <a:ext cx="7591834" cy="21797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3"/>
          <p:cNvSpPr>
            <a:spLocks noChangeArrowheads="1"/>
          </p:cNvSpPr>
          <p:nvPr/>
        </p:nvSpPr>
        <p:spPr bwMode="auto">
          <a:xfrm>
            <a:off x="107504" y="442567"/>
            <a:ext cx="3096344" cy="60850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现场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答案（</a:t>
            </a:r>
            <a:r>
              <a:rPr lang="en-US" altLang="zh-CN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） 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074" name="Picture 2" descr="扫描13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85756" y="946623"/>
            <a:ext cx="5018492" cy="1576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1722862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580566" y="391998"/>
            <a:ext cx="7663842" cy="354790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3"/>
          <p:cNvSpPr>
            <a:spLocks noChangeArrowheads="1"/>
          </p:cNvSpPr>
          <p:nvPr/>
        </p:nvSpPr>
        <p:spPr bwMode="auto">
          <a:xfrm>
            <a:off x="107504" y="339502"/>
            <a:ext cx="3096344" cy="558807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339966"/>
                </a:solidFill>
                <a:latin typeface="微软雅黑" pitchFamily="34" charset="-122"/>
                <a:ea typeface="微软雅黑" pitchFamily="34" charset="-122"/>
              </a:rPr>
              <a:t>现场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满分</a:t>
            </a:r>
            <a:r>
              <a:rPr lang="zh-CN" altLang="en-US" sz="2000" b="1" dirty="0" smtClean="0">
                <a:solidFill>
                  <a:srgbClr val="339966"/>
                </a:solidFill>
                <a:latin typeface="微软雅黑" pitchFamily="34" charset="-122"/>
                <a:ea typeface="微软雅黑" pitchFamily="34" charset="-122"/>
              </a:rPr>
              <a:t>答案</a:t>
            </a:r>
            <a:endParaRPr lang="zh-CN" altLang="en-US" sz="2000" b="1" dirty="0">
              <a:solidFill>
                <a:srgbClr val="33996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098" name="Picture 2" descr="扫描13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34832" y="1043686"/>
            <a:ext cx="5520341" cy="2506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0005128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3"/>
          <p:cNvSpPr>
            <a:spLocks noChangeArrowheads="1"/>
          </p:cNvSpPr>
          <p:nvPr/>
        </p:nvSpPr>
        <p:spPr bwMode="auto">
          <a:xfrm>
            <a:off x="35496" y="915566"/>
            <a:ext cx="3096344" cy="60850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339966"/>
                </a:solidFill>
                <a:latin typeface="微软雅黑" pitchFamily="34" charset="-122"/>
                <a:ea typeface="微软雅黑" pitchFamily="34" charset="-122"/>
              </a:rPr>
              <a:t>满</a:t>
            </a:r>
            <a:r>
              <a:rPr lang="zh-CN" altLang="en-US" sz="2000" b="1" dirty="0" smtClean="0">
                <a:solidFill>
                  <a:srgbClr val="00B050"/>
                </a:solidFill>
                <a:latin typeface="微软雅黑" pitchFamily="34" charset="-122"/>
                <a:ea typeface="微软雅黑" pitchFamily="34" charset="-122"/>
              </a:rPr>
              <a:t>分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赏析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67544" y="1491630"/>
            <a:ext cx="7632848" cy="1960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该答案从整个语段出发，抓住了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一年四季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的特点仿写；在细部上，引用的诗句与季节一致，与感情基调谐和，更与前面的喻体照应，写出了语文与一年四季的密切关系。</a:t>
            </a:r>
            <a:endParaRPr lang="zh-CN" altLang="zh-CN" sz="2400" kern="100" dirty="0">
              <a:latin typeface="宋体"/>
              <a:cs typeface="Courier New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979712" y="925365"/>
            <a:ext cx="1487908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[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得分 </a:t>
            </a:r>
            <a:r>
              <a:rPr lang="en-US" altLang="zh-CN" sz="2400" kern="100" dirty="0" smtClean="0">
                <a:latin typeface="Times New Roman"/>
                <a:ea typeface="华文细黑"/>
              </a:rPr>
              <a:t>4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分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]</a:t>
            </a:r>
            <a:endParaRPr lang="en-US" altLang="zh-CN" sz="2400" dirty="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820091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35845" y="1059582"/>
            <a:ext cx="8312619" cy="2828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zh-CN" sz="2600" b="1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参考答案　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①“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碧玉妆成一树高，万条垂下绿丝绦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，她用柔和的笔触勾勒出生机盎然的春柳图　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②“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忽如一夜春风来，千树万树梨花开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，她用奇妙的镜头捕捉到诗意寒冬的美好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zh-CN" altLang="zh-CN" sz="26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评分建议　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每句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2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8604448" y="4660209"/>
            <a:ext cx="360000" cy="359813"/>
            <a:chOff x="8623505" y="4334074"/>
            <a:chExt cx="360000" cy="359813"/>
          </a:xfrm>
        </p:grpSpPr>
        <p:sp>
          <p:nvSpPr>
            <p:cNvPr id="7" name="椭圆 6">
              <a:hlinkClick r:id="rId2" action="ppaction://hlinksldjump"/>
            </p:cNvPr>
            <p:cNvSpPr/>
            <p:nvPr/>
          </p:nvSpPr>
          <p:spPr>
            <a:xfrm rot="5400000">
              <a:off x="8623598" y="4333981"/>
              <a:ext cx="359813" cy="360000"/>
            </a:xfrm>
            <a:prstGeom prst="ellipse">
              <a:avLst/>
            </a:prstGeom>
            <a:solidFill>
              <a:srgbClr val="0066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8" name="燕尾形 7">
              <a:hlinkClick r:id="rId2" action="ppaction://hlinksldjump"/>
            </p:cNvPr>
            <p:cNvSpPr/>
            <p:nvPr/>
          </p:nvSpPr>
          <p:spPr>
            <a:xfrm rot="5400000" flipH="1">
              <a:off x="8717142" y="4427583"/>
              <a:ext cx="172710" cy="172800"/>
            </a:xfrm>
            <a:prstGeom prst="chevron">
              <a:avLst/>
            </a:pr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1957898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98775" y="863180"/>
            <a:ext cx="8061657" cy="42288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zh-CN" sz="2400" b="1" kern="100" dirty="0">
                <a:latin typeface="Times New Roman"/>
                <a:ea typeface="华文细黑"/>
                <a:cs typeface="Times New Roman"/>
              </a:rPr>
              <a:t>一、强化审题</a:t>
            </a:r>
            <a:endParaRPr lang="zh-CN" altLang="zh-CN" sz="1000" kern="100" dirty="0">
              <a:latin typeface="宋体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在所有的语言表达题中，仿写题的审题最为重要。因为只有审准了，才能仿得像。针对不同的题型，审题有不同的要求。</a:t>
            </a:r>
            <a:endParaRPr lang="zh-CN" altLang="zh-CN" sz="1000" kern="100" dirty="0">
              <a:latin typeface="宋体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1.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话题式仿写，重在审例句：</a:t>
            </a:r>
            <a:endParaRPr lang="zh-CN" altLang="zh-CN" sz="1000" kern="100" dirty="0">
              <a:latin typeface="宋体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①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注意例句的句式特点，特别是分句间的关系；注意关联词的使用。有时，例句在标点中也有暗示，如分号表示要写并列关系的复句，冒号表示要总括。</a:t>
            </a:r>
            <a:endParaRPr lang="zh-CN" altLang="zh-CN" sz="1000" kern="100" dirty="0">
              <a:effectLst/>
              <a:latin typeface="宋体"/>
              <a:cs typeface="Courier New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707904" y="195486"/>
            <a:ext cx="5436096" cy="576064"/>
          </a:xfrm>
          <a:prstGeom prst="rect">
            <a:avLst/>
          </a:prstGeom>
          <a:solidFill>
            <a:srgbClr val="FF6400"/>
          </a:solidFill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kern="100" dirty="0">
                <a:latin typeface="微软雅黑" pitchFamily="34" charset="-122"/>
                <a:ea typeface="微软雅黑" pitchFamily="34" charset="-122"/>
                <a:cs typeface="Courier New"/>
              </a:rPr>
              <a:t>借题发挥，突破答题核心问题</a:t>
            </a:r>
          </a:p>
        </p:txBody>
      </p:sp>
    </p:spTree>
    <p:extLst>
      <p:ext uri="{BB962C8B-B14F-4D97-AF65-F5344CB8AC3E}">
        <p14:creationId xmlns:p14="http://schemas.microsoft.com/office/powerpoint/2010/main" xmlns="" val="30636773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47589" y="231145"/>
            <a:ext cx="8472883" cy="471686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②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注意例句的修辞方法，有的例句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或例句间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用了多种修辞方法，不可忽视。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30000"/>
              </a:lnSpc>
            </a:pP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③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注意例句的用词特点，如词语的褒贬雅俗，仿句用词越像越好。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30000"/>
              </a:lnSpc>
            </a:pP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④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注意例句的感情基调，如忧伤、喜悦、沉重等，仿句要一致。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30000"/>
              </a:lnSpc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2.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填空式仿写，重在审语段主旨，审所要填写句子的上下文语境。在掌握语段主旨的前提下看上句或下句在句式、修辞等方面有什么特点。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11873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47589" y="123478"/>
            <a:ext cx="8472883" cy="471686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2600" b="1" kern="100" dirty="0">
                <a:latin typeface="Times New Roman"/>
                <a:ea typeface="华文细黑"/>
                <a:cs typeface="Times New Roman"/>
              </a:rPr>
              <a:t>二、贵在打开思路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30000"/>
              </a:lnSpc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用相似、相关联想打开思路，先粗后细完善思路。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3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要抓住例句中的关键性词语，尤其是描述对象，充分展开联想和想象。可从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形似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神似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两个方面进行相似、相关或相对联想。如例句给的对象是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小草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，可联想到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小溪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，由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小草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的默默无闻联想到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小溪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的普通平凡等。在确定好要仿写的对象后，可先粗后细地仿写，先搭架子，再填材料，先句子主干，后局部枝叶，不能求一步到位，应逐步打磨。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98374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70522" y="1131590"/>
            <a:ext cx="8305934" cy="226619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2.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用好词语的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留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与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换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分析例句或语境，看看哪些词语需要保留，哪些词语需要更换。留住不变的词语，重点考虑要换掉哪些词语，该换上哪些词语。</a:t>
            </a:r>
            <a:endParaRPr lang="zh-CN" altLang="zh-CN" sz="26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68264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80751" y="422538"/>
            <a:ext cx="8223697" cy="409342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zh-CN" sz="26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边练边悟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仿照下面的例句，再以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含蓄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为话题，拟写两句话。要求与例句结构基本相同，字数可略有增减。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>
              <a:lnSpc>
                <a:spcPct val="14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含蓄是一种表达，一种技巧，一种艺术；不善言辞，不会技巧，不懂艺术的人，则远离含蓄。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50000"/>
              </a:lnSpc>
            </a:pP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       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含蓄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是一种修养，一种情趣，一种韵味；缺少修养，缺少情趣，缺少韵味的人，则难有含蓄。</a:t>
            </a:r>
            <a:endParaRPr lang="zh-CN" altLang="zh-CN" sz="26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126317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95536" y="1313664"/>
            <a:ext cx="8223697" cy="226619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答案　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示例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含蓄是一种尊重，一种爱惜，一种理解；不懂尊重，缺乏自爱，不会沟通的人，则无缘含蓄。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含蓄是一种风格，一种潇洒，一种雅致；丢掉特色，失去风度，缺少文雅的人，则无从含蓄。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00872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75581" y="425292"/>
            <a:ext cx="8472883" cy="401340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2.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根据语境，在下面横线处填入适当的语句，组成前后呼应的排比句。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       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一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枚古老而美丽的月亮，沉淀在江河的激流与浩瀚里，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________________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，沉淀在稻谷的光泽与禾香里；也沉淀在文化的博大与风韵里，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________________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，沉淀在宋词的悠扬与浪漫里。在任何一个地方掬起一捧水，都会有一个月亮。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0456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87463" y="1235631"/>
            <a:ext cx="8388993" cy="241623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答案　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示例一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沉淀在湖泊的卵石与氤氲里　沉淀在唐诗的飘逸与豪放里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50000"/>
              </a:lnSpc>
            </a:pP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示例二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沉淀在小溪的潺湲与宁静里　沉淀在汉赋的雄奇与夸张里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53071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23528" y="230312"/>
            <a:ext cx="8472883" cy="471770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3.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林良先生是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浅语艺术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的倡导者，他使用日常浅显平实又形象的语言，表达丰富的内涵。请模仿他的小诗，在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麻雀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小草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旧书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中任选一个为写作对象，再创作一首语言风格相近的诗作。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30000"/>
              </a:lnSpc>
            </a:pP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                                 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蜗牛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说：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30000"/>
              </a:lnSpc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  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                                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别的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动物快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是快，</a:t>
            </a:r>
            <a:endParaRPr lang="zh-CN" altLang="zh-CN" sz="1050" kern="100" dirty="0" smtClean="0">
              <a:latin typeface="宋体"/>
              <a:cs typeface="Courier New"/>
            </a:endParaRPr>
          </a:p>
          <a:p>
            <a:pPr>
              <a:lnSpc>
                <a:spcPct val="130000"/>
              </a:lnSpc>
            </a:pP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  				 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但是</a:t>
            </a:r>
            <a:endParaRPr lang="zh-CN" altLang="zh-CN" sz="1050" kern="100" dirty="0" smtClean="0">
              <a:latin typeface="宋体"/>
              <a:cs typeface="Courier New"/>
            </a:endParaRPr>
          </a:p>
          <a:p>
            <a:pPr>
              <a:lnSpc>
                <a:spcPct val="130000"/>
              </a:lnSpc>
            </a:pP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  				 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墙头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上有些什么，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30000"/>
              </a:lnSpc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 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				 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谁也没有我知道得多。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456219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47170" y="130091"/>
            <a:ext cx="7465190" cy="4745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zh-CN" sz="24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答案　</a:t>
            </a:r>
            <a:endParaRPr lang="zh-CN" altLang="zh-CN" sz="1000" kern="100" dirty="0">
              <a:latin typeface="宋体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en-US" altLang="zh-CN" sz="24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4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示例一</a:t>
            </a:r>
            <a:r>
              <a:rPr lang="en-US" altLang="zh-CN" sz="24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4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麻雀说：</a:t>
            </a:r>
            <a:endParaRPr lang="zh-CN" altLang="zh-CN" sz="1000" kern="100" dirty="0">
              <a:latin typeface="宋体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en-US" altLang="zh-CN" sz="24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  </a:t>
            </a:r>
            <a:r>
              <a:rPr lang="en-US" altLang="zh-CN" sz="2400" kern="100" dirty="0" smtClean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            </a:t>
            </a:r>
            <a:r>
              <a:rPr lang="zh-CN" altLang="zh-CN" sz="24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别的</a:t>
            </a:r>
            <a:r>
              <a:rPr lang="zh-CN" altLang="zh-CN" sz="24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鸟飞得高是高，</a:t>
            </a:r>
            <a:endParaRPr lang="zh-CN" altLang="zh-CN" sz="1000" kern="100" dirty="0">
              <a:latin typeface="宋体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en-US" altLang="zh-CN" sz="24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  </a:t>
            </a:r>
            <a:r>
              <a:rPr lang="en-US" altLang="zh-CN" sz="2400" kern="100" dirty="0" smtClean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            </a:t>
            </a:r>
            <a:r>
              <a:rPr lang="zh-CN" altLang="zh-CN" sz="24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但是</a:t>
            </a:r>
            <a:endParaRPr lang="zh-CN" altLang="zh-CN" sz="1000" kern="100" dirty="0">
              <a:latin typeface="宋体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en-US" altLang="zh-CN" sz="24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  </a:t>
            </a:r>
            <a:r>
              <a:rPr lang="en-US" altLang="zh-CN" sz="2400" kern="100" dirty="0" smtClean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            </a:t>
            </a:r>
            <a:r>
              <a:rPr lang="zh-CN" altLang="zh-CN" sz="24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屋檐</a:t>
            </a:r>
            <a:r>
              <a:rPr lang="zh-CN" altLang="zh-CN" sz="24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下的世界，</a:t>
            </a:r>
            <a:endParaRPr lang="zh-CN" altLang="zh-CN" sz="1000" kern="100" dirty="0">
              <a:latin typeface="宋体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en-US" altLang="zh-CN" sz="24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  </a:t>
            </a:r>
            <a:r>
              <a:rPr lang="en-US" altLang="zh-CN" sz="2400" kern="100" dirty="0" smtClean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            </a:t>
            </a:r>
            <a:r>
              <a:rPr lang="zh-CN" altLang="zh-CN" sz="24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谁</a:t>
            </a:r>
            <a:r>
              <a:rPr lang="zh-CN" altLang="zh-CN" sz="24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也没有我看得更清楚。</a:t>
            </a:r>
            <a:endParaRPr lang="zh-CN" altLang="zh-CN" sz="1000" kern="100" dirty="0">
              <a:latin typeface="宋体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en-US" altLang="zh-CN" sz="24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4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示例二</a:t>
            </a:r>
            <a:r>
              <a:rPr lang="en-US" altLang="zh-CN" sz="24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4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小草说：</a:t>
            </a:r>
            <a:endParaRPr lang="zh-CN" altLang="zh-CN" sz="1000" kern="100" dirty="0">
              <a:latin typeface="宋体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en-US" altLang="zh-CN" sz="24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  </a:t>
            </a:r>
            <a:r>
              <a:rPr lang="en-US" altLang="zh-CN" sz="2400" kern="100" dirty="0" smtClean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            </a:t>
            </a:r>
            <a:r>
              <a:rPr lang="zh-CN" altLang="zh-CN" sz="24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别的</a:t>
            </a:r>
            <a:r>
              <a:rPr lang="zh-CN" altLang="zh-CN" sz="24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植物高大是高大，</a:t>
            </a:r>
            <a:endParaRPr lang="zh-CN" altLang="zh-CN" sz="1000" kern="100" dirty="0">
              <a:latin typeface="宋体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en-US" altLang="zh-CN" sz="24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  </a:t>
            </a:r>
            <a:r>
              <a:rPr lang="en-US" altLang="zh-CN" sz="2400" kern="100" dirty="0" smtClean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            </a:t>
            </a:r>
            <a:r>
              <a:rPr lang="zh-CN" altLang="zh-CN" sz="24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但是</a:t>
            </a:r>
            <a:endParaRPr lang="zh-CN" altLang="zh-CN" sz="100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513767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51520" y="483518"/>
            <a:ext cx="8557612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zh-CN" sz="24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 </a:t>
            </a:r>
            <a:r>
              <a:rPr lang="en-US" altLang="zh-CN" sz="2400" kern="100" dirty="0" smtClean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             </a:t>
            </a:r>
            <a:r>
              <a:rPr lang="zh-CN" altLang="zh-CN" sz="24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与</a:t>
            </a:r>
            <a:r>
              <a:rPr lang="zh-CN" altLang="zh-CN" sz="24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大地的关系，</a:t>
            </a:r>
            <a:endParaRPr lang="zh-CN" altLang="zh-CN" sz="100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lvl="0">
              <a:lnSpc>
                <a:spcPct val="150000"/>
              </a:lnSpc>
            </a:pPr>
            <a:r>
              <a:rPr lang="en-US" altLang="zh-CN" sz="2400" kern="100" dirty="0">
                <a:solidFill>
                  <a:srgbClr val="E36C0A"/>
                </a:solidFill>
                <a:latin typeface="Times New Roman"/>
                <a:ea typeface="华文细黑"/>
              </a:rPr>
              <a:t>  </a:t>
            </a:r>
            <a:r>
              <a:rPr lang="en-US" altLang="zh-CN" sz="2400" kern="100" dirty="0" smtClean="0">
                <a:solidFill>
                  <a:srgbClr val="E36C0A"/>
                </a:solidFill>
                <a:latin typeface="Times New Roman"/>
                <a:ea typeface="华文细黑"/>
              </a:rPr>
              <a:t>            </a:t>
            </a:r>
            <a:r>
              <a:rPr lang="zh-CN" altLang="zh-CN" sz="24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谁</a:t>
            </a:r>
            <a:r>
              <a:rPr lang="zh-CN" altLang="zh-CN" sz="24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也没有我更亲近</a:t>
            </a:r>
            <a:r>
              <a:rPr lang="zh-CN" altLang="zh-CN" sz="24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100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>
              <a:lnSpc>
                <a:spcPct val="150000"/>
              </a:lnSpc>
            </a:pPr>
            <a:r>
              <a:rPr lang="en-US" altLang="zh-CN" sz="24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4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示例三</a:t>
            </a:r>
            <a:r>
              <a:rPr lang="en-US" altLang="zh-CN" sz="24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4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旧书说：</a:t>
            </a:r>
            <a:endParaRPr lang="zh-CN" altLang="zh-CN" sz="1000" kern="100" dirty="0">
              <a:latin typeface="宋体"/>
              <a:cs typeface="Courier New"/>
            </a:endParaRPr>
          </a:p>
          <a:p>
            <a:pPr>
              <a:lnSpc>
                <a:spcPct val="150000"/>
              </a:lnSpc>
            </a:pPr>
            <a:r>
              <a:rPr lang="en-US" altLang="zh-CN" sz="24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  </a:t>
            </a:r>
            <a:r>
              <a:rPr lang="en-US" altLang="zh-CN" sz="2400" kern="100" dirty="0" smtClean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            </a:t>
            </a:r>
            <a:r>
              <a:rPr lang="zh-CN" altLang="zh-CN" sz="24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别的</a:t>
            </a:r>
            <a:r>
              <a:rPr lang="zh-CN" altLang="zh-CN" sz="24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书好看是好看，</a:t>
            </a:r>
            <a:endParaRPr lang="zh-CN" altLang="zh-CN" sz="1000" kern="100" dirty="0">
              <a:latin typeface="宋体"/>
              <a:cs typeface="Courier New"/>
            </a:endParaRPr>
          </a:p>
          <a:p>
            <a:pPr>
              <a:lnSpc>
                <a:spcPct val="150000"/>
              </a:lnSpc>
            </a:pPr>
            <a:r>
              <a:rPr lang="en-US" altLang="zh-CN" sz="24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  	</a:t>
            </a:r>
            <a:r>
              <a:rPr lang="en-US" altLang="zh-CN" sz="2400" kern="100" dirty="0" smtClean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     </a:t>
            </a:r>
            <a:r>
              <a:rPr lang="zh-CN" altLang="zh-CN" sz="24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但是</a:t>
            </a:r>
            <a:endParaRPr lang="zh-CN" altLang="zh-CN" sz="1000" kern="100" dirty="0">
              <a:latin typeface="宋体"/>
              <a:cs typeface="Courier New"/>
            </a:endParaRPr>
          </a:p>
          <a:p>
            <a:pPr>
              <a:lnSpc>
                <a:spcPct val="150000"/>
              </a:lnSpc>
            </a:pPr>
            <a:r>
              <a:rPr lang="en-US" altLang="zh-CN" sz="24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  </a:t>
            </a:r>
            <a:r>
              <a:rPr lang="en-US" altLang="zh-CN" sz="2400" kern="100" dirty="0" smtClean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	     </a:t>
            </a:r>
            <a:r>
              <a:rPr lang="zh-CN" altLang="zh-CN" sz="24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对</a:t>
            </a:r>
            <a:r>
              <a:rPr lang="zh-CN" altLang="zh-CN" sz="24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过去的印象，</a:t>
            </a:r>
            <a:endParaRPr lang="zh-CN" altLang="zh-CN" sz="1000" kern="100" dirty="0">
              <a:latin typeface="宋体"/>
              <a:cs typeface="Courier New"/>
            </a:endParaRPr>
          </a:p>
          <a:p>
            <a:pPr>
              <a:lnSpc>
                <a:spcPct val="150000"/>
              </a:lnSpc>
            </a:pPr>
            <a:r>
              <a:rPr lang="en-US" altLang="zh-CN" sz="24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  </a:t>
            </a:r>
            <a:r>
              <a:rPr lang="en-US" altLang="zh-CN" sz="2400" kern="100" dirty="0" smtClean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	     </a:t>
            </a:r>
            <a:r>
              <a:rPr lang="zh-CN" altLang="zh-CN" sz="24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谁</a:t>
            </a:r>
            <a:r>
              <a:rPr lang="zh-CN" altLang="zh-CN" sz="24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也没有我更深刻</a:t>
            </a:r>
            <a:r>
              <a:rPr lang="zh-CN" altLang="zh-CN" sz="24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100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66505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95536" y="225179"/>
            <a:ext cx="8223697" cy="450681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4.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阅读下面的文字，按要求完成仿写。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zh-CN" altLang="en-US" sz="2600" kern="100" dirty="0" smtClean="0">
                <a:latin typeface="宋体"/>
                <a:ea typeface="华文细黑"/>
                <a:cs typeface="Times New Roman"/>
              </a:rPr>
              <a:t>　　</a:t>
            </a: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世界上最远的距离不是天涯海角，而是我站在你面前，你却在玩手机。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火车、地铁、公交车内的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低头族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越来越多，尤其是包括学生在内的青年人，上车后很快拿出手机，不管路程长短，不论坐着还是站着，人人都眼睛盯着屏幕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……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zh-CN" altLang="en-US" sz="2600" kern="100" dirty="0" smtClean="0">
                <a:latin typeface="Times New Roman"/>
                <a:ea typeface="华文细黑"/>
                <a:cs typeface="Times New Roman"/>
              </a:rPr>
              <a:t>　　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面对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这种情景，你有何感想？请以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低头族，你错过了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为开头，仿写句子。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88791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65057" y="425292"/>
            <a:ext cx="8305934" cy="401340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       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例句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：低头族，你错过了眼与眼的交汇，茫茫人海中，难道就没有一种眼神值得你期待？那像童心一样纯洁的眼神，也许会成为你一生的牵挂。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>
              <a:lnSpc>
                <a:spcPct val="14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低头族，你错过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了</a:t>
            </a:r>
            <a:r>
              <a:rPr lang="en-US" altLang="zh-CN" sz="2600" u="sng" kern="100" dirty="0" smtClean="0">
                <a:latin typeface="Times New Roman"/>
                <a:ea typeface="华文细黑"/>
                <a:cs typeface="Times New Roman"/>
              </a:rPr>
              <a:t>							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　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答案　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示例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Courier New"/>
              </a:rPr>
              <a:t>)(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低头族，你错过了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心与心的共舞，漫漫人生路，难道就没有一种声音值得你流连？那像春风一般的絮语，也许会成为你一生的追求。</a:t>
            </a:r>
            <a:endParaRPr lang="zh-CN" altLang="zh-CN" sz="1050" kern="100" dirty="0">
              <a:solidFill>
                <a:schemeClr val="accent6">
                  <a:lumMod val="75000"/>
                </a:schemeClr>
              </a:solidFill>
              <a:effectLst/>
              <a:latin typeface="宋体"/>
              <a:cs typeface="Courier New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8604448" y="4660209"/>
            <a:ext cx="360000" cy="359813"/>
            <a:chOff x="8623505" y="4334074"/>
            <a:chExt cx="360000" cy="359813"/>
          </a:xfrm>
        </p:grpSpPr>
        <p:sp>
          <p:nvSpPr>
            <p:cNvPr id="8" name="椭圆 7">
              <a:hlinkClick r:id="rId2" action="ppaction://hlinksldjump"/>
            </p:cNvPr>
            <p:cNvSpPr/>
            <p:nvPr/>
          </p:nvSpPr>
          <p:spPr>
            <a:xfrm rot="5400000">
              <a:off x="8623598" y="4333981"/>
              <a:ext cx="359813" cy="360000"/>
            </a:xfrm>
            <a:prstGeom prst="ellipse">
              <a:avLst/>
            </a:prstGeom>
            <a:solidFill>
              <a:srgbClr val="0066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9" name="燕尾形 8">
              <a:hlinkClick r:id="rId2" action="ppaction://hlinksldjump"/>
            </p:cNvPr>
            <p:cNvSpPr/>
            <p:nvPr/>
          </p:nvSpPr>
          <p:spPr>
            <a:xfrm rot="5400000" flipH="1">
              <a:off x="8717142" y="4427583"/>
              <a:ext cx="172710" cy="172800"/>
            </a:xfrm>
            <a:prstGeom prst="chevron">
              <a:avLst/>
            </a:pr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293863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4840</TotalTime>
  <Words>1583</Words>
  <Application>Microsoft Office PowerPoint</Application>
  <PresentationFormat>全屏显示(16:9)</PresentationFormat>
  <Paragraphs>108</Paragraphs>
  <Slides>30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1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  <vt:lpstr>幻灯片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XKW</cp:lastModifiedBy>
  <cp:revision>528</cp:revision>
  <dcterms:modified xsi:type="dcterms:W3CDTF">2016-03-09T01:13:40Z</dcterms:modified>
</cp:coreProperties>
</file>